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2492" y="236236"/>
            <a:ext cx="6325234" cy="1358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77900" y="3014979"/>
            <a:ext cx="9951085" cy="47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jpg"/><Relationship Id="rId6" Type="http://schemas.openxmlformats.org/officeDocument/2006/relationships/image" Target="../media/image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lackseaog.com/" TargetMode="External"/><Relationship Id="rId3" Type="http://schemas.openxmlformats.org/officeDocument/2006/relationships/hyperlink" Target="https://www.lukoil.com/PressCenter/Pressreleases/Pressrelease?rid=50864" TargetMode="External"/><Relationship Id="rId4" Type="http://schemas.openxmlformats.org/officeDocument/2006/relationships/hyperlink" Target="http://www.offshore-technology.com/projects/galata-field/" TargetMode="External"/><Relationship Id="rId5" Type="http://schemas.openxmlformats.org/officeDocument/2006/relationships/hyperlink" Target="https://www.reuters.com/business/energy/turkeys-natural-gas-found-black-sea-now-comes-710-bcm-erdogan-2022-12-26/" TargetMode="External"/><Relationship Id="rId6" Type="http://schemas.openxmlformats.org/officeDocument/2006/relationships/image" Target="../media/image11.png"/><Relationship Id="rId7" Type="http://schemas.openxmlformats.org/officeDocument/2006/relationships/image" Target="../media/image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3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Relationship Id="rId11" Type="http://schemas.openxmlformats.org/officeDocument/2006/relationships/image" Target="../media/image33.png"/><Relationship Id="rId12" Type="http://schemas.openxmlformats.org/officeDocument/2006/relationships/image" Target="../media/image34.png"/><Relationship Id="rId13" Type="http://schemas.openxmlformats.org/officeDocument/2006/relationships/image" Target="../media/image35.png"/><Relationship Id="rId14" Type="http://schemas.openxmlformats.org/officeDocument/2006/relationships/image" Target="../media/image36.png"/><Relationship Id="rId15" Type="http://schemas.openxmlformats.org/officeDocument/2006/relationships/image" Target="../media/image37.png"/><Relationship Id="rId16" Type="http://schemas.openxmlformats.org/officeDocument/2006/relationships/image" Target="../media/image38.png"/><Relationship Id="rId17" Type="http://schemas.openxmlformats.org/officeDocument/2006/relationships/image" Target="../media/image39.png"/><Relationship Id="rId18" Type="http://schemas.openxmlformats.org/officeDocument/2006/relationships/image" Target="../media/image40.png"/><Relationship Id="rId19" Type="http://schemas.openxmlformats.org/officeDocument/2006/relationships/image" Target="../media/image41.png"/><Relationship Id="rId20" Type="http://schemas.openxmlformats.org/officeDocument/2006/relationships/image" Target="../media/image42.png"/><Relationship Id="rId21" Type="http://schemas.openxmlformats.org/officeDocument/2006/relationships/image" Target="../media/image43.png"/><Relationship Id="rId22" Type="http://schemas.openxmlformats.org/officeDocument/2006/relationships/image" Target="../media/image44.png"/><Relationship Id="rId23" Type="http://schemas.openxmlformats.org/officeDocument/2006/relationships/image" Target="../media/image45.png"/><Relationship Id="rId24" Type="http://schemas.openxmlformats.org/officeDocument/2006/relationships/image" Target="../media/image46.png"/><Relationship Id="rId25" Type="http://schemas.openxmlformats.org/officeDocument/2006/relationships/image" Target="../media/image47.png"/><Relationship Id="rId26" Type="http://schemas.openxmlformats.org/officeDocument/2006/relationships/image" Target="../media/image48.png"/><Relationship Id="rId27" Type="http://schemas.openxmlformats.org/officeDocument/2006/relationships/image" Target="../media/image49.png"/><Relationship Id="rId28" Type="http://schemas.openxmlformats.org/officeDocument/2006/relationships/image" Target="../media/image50.png"/><Relationship Id="rId29" Type="http://schemas.openxmlformats.org/officeDocument/2006/relationships/image" Target="../media/image51.png"/><Relationship Id="rId30" Type="http://schemas.openxmlformats.org/officeDocument/2006/relationships/image" Target="../media/image52.png"/><Relationship Id="rId31" Type="http://schemas.openxmlformats.org/officeDocument/2006/relationships/image" Target="../media/image53.png"/><Relationship Id="rId32" Type="http://schemas.openxmlformats.org/officeDocument/2006/relationships/image" Target="../media/image54.png"/><Relationship Id="rId33" Type="http://schemas.openxmlformats.org/officeDocument/2006/relationships/image" Target="../media/image55.png"/><Relationship Id="rId34" Type="http://schemas.openxmlformats.org/officeDocument/2006/relationships/image" Target="../media/image56.png"/><Relationship Id="rId35" Type="http://schemas.openxmlformats.org/officeDocument/2006/relationships/image" Target="../media/image57.png"/><Relationship Id="rId36" Type="http://schemas.openxmlformats.org/officeDocument/2006/relationships/image" Target="../media/image58.png"/><Relationship Id="rId37" Type="http://schemas.openxmlformats.org/officeDocument/2006/relationships/image" Target="../media/image59.png"/><Relationship Id="rId38" Type="http://schemas.openxmlformats.org/officeDocument/2006/relationships/image" Target="../media/image60.png"/><Relationship Id="rId39" Type="http://schemas.openxmlformats.org/officeDocument/2006/relationships/image" Target="../media/image61.png"/><Relationship Id="rId40" Type="http://schemas.openxmlformats.org/officeDocument/2006/relationships/image" Target="../media/image62.png"/><Relationship Id="rId41" Type="http://schemas.openxmlformats.org/officeDocument/2006/relationships/image" Target="../media/image63.png"/><Relationship Id="rId42" Type="http://schemas.openxmlformats.org/officeDocument/2006/relationships/image" Target="../media/image64.png"/><Relationship Id="rId43" Type="http://schemas.openxmlformats.org/officeDocument/2006/relationships/image" Target="../media/image65.png"/><Relationship Id="rId44" Type="http://schemas.openxmlformats.org/officeDocument/2006/relationships/image" Target="../media/image66.png"/><Relationship Id="rId45" Type="http://schemas.openxmlformats.org/officeDocument/2006/relationships/image" Target="../media/image67.png"/><Relationship Id="rId46" Type="http://schemas.openxmlformats.org/officeDocument/2006/relationships/image" Target="../media/image68.png"/><Relationship Id="rId47" Type="http://schemas.openxmlformats.org/officeDocument/2006/relationships/image" Target="../media/image69.png"/><Relationship Id="rId48" Type="http://schemas.openxmlformats.org/officeDocument/2006/relationships/image" Target="../media/image70.png"/><Relationship Id="rId49" Type="http://schemas.openxmlformats.org/officeDocument/2006/relationships/image" Target="../media/image71.png"/><Relationship Id="rId50" Type="http://schemas.openxmlformats.org/officeDocument/2006/relationships/image" Target="../media/image10.png"/><Relationship Id="rId51" Type="http://schemas.openxmlformats.org/officeDocument/2006/relationships/image" Target="../media/image72.png"/><Relationship Id="rId52" Type="http://schemas.openxmlformats.org/officeDocument/2006/relationships/image" Target="../media/image73.png"/><Relationship Id="rId53" Type="http://schemas.openxmlformats.org/officeDocument/2006/relationships/image" Target="../media/image74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Relationship Id="rId7" Type="http://schemas.openxmlformats.org/officeDocument/2006/relationships/image" Target="../media/image80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1.png"/><Relationship Id="rId3" Type="http://schemas.openxmlformats.org/officeDocument/2006/relationships/image" Target="../media/image4.png"/><Relationship Id="rId4" Type="http://schemas.openxmlformats.org/officeDocument/2006/relationships/image" Target="../media/image82.png"/><Relationship Id="rId5" Type="http://schemas.openxmlformats.org/officeDocument/2006/relationships/image" Target="../media/image83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84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5" Type="http://schemas.openxmlformats.org/officeDocument/2006/relationships/image" Target="../media/image4.png"/><Relationship Id="rId6" Type="http://schemas.openxmlformats.org/officeDocument/2006/relationships/image" Target="../media/image88.png"/><Relationship Id="rId7" Type="http://schemas.openxmlformats.org/officeDocument/2006/relationships/image" Target="../media/image89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Relationship Id="rId3" Type="http://schemas.openxmlformats.org/officeDocument/2006/relationships/image" Target="../media/image91.png"/><Relationship Id="rId4" Type="http://schemas.openxmlformats.org/officeDocument/2006/relationships/hyperlink" Target="mailto:info@trillionenergy.com" TargetMode="Externa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edar.com/" TargetMode="External"/><Relationship Id="rId3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188186" y="8936990"/>
            <a:ext cx="2861945" cy="57086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 marR="5080">
              <a:lnSpc>
                <a:spcPct val="99000"/>
              </a:lnSpc>
              <a:spcBef>
                <a:spcPts val="115"/>
              </a:spcBef>
            </a:pP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Trillion</a:t>
            </a:r>
            <a:r>
              <a:rPr dirty="0" sz="1200" spc="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Energy</a:t>
            </a:r>
            <a:r>
              <a:rPr dirty="0" sz="12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Akçakoca</a:t>
            </a:r>
            <a:r>
              <a:rPr dirty="0" sz="12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Gas</a:t>
            </a:r>
            <a:r>
              <a:rPr dirty="0" sz="12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Production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Platform,</a:t>
            </a:r>
            <a:r>
              <a:rPr dirty="0" sz="12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SASB</a:t>
            </a:r>
            <a:r>
              <a:rPr dirty="0" sz="12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Gas</a:t>
            </a:r>
            <a:r>
              <a:rPr dirty="0" sz="12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Field,</a:t>
            </a:r>
            <a:r>
              <a:rPr dirty="0" sz="12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Black</a:t>
            </a:r>
            <a:r>
              <a:rPr dirty="0" sz="12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Sea, 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Turkiye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8820150"/>
            <a:ext cx="5610225" cy="552450"/>
          </a:xfrm>
          <a:custGeom>
            <a:avLst/>
            <a:gdLst/>
            <a:ahLst/>
            <a:cxnLst/>
            <a:rect l="l" t="t" r="r" b="b"/>
            <a:pathLst>
              <a:path w="5610225" h="552450">
                <a:moveTo>
                  <a:pt x="0" y="91947"/>
                </a:moveTo>
                <a:lnTo>
                  <a:pt x="7264" y="56260"/>
                </a:lnTo>
                <a:lnTo>
                  <a:pt x="27063" y="26923"/>
                </a:lnTo>
                <a:lnTo>
                  <a:pt x="56426" y="7238"/>
                </a:lnTo>
                <a:lnTo>
                  <a:pt x="92367" y="0"/>
                </a:lnTo>
                <a:lnTo>
                  <a:pt x="5517769" y="0"/>
                </a:lnTo>
                <a:lnTo>
                  <a:pt x="5553710" y="7238"/>
                </a:lnTo>
                <a:lnTo>
                  <a:pt x="5583047" y="26923"/>
                </a:lnTo>
                <a:lnTo>
                  <a:pt x="5602859" y="56260"/>
                </a:lnTo>
                <a:lnTo>
                  <a:pt x="5610098" y="91947"/>
                </a:lnTo>
                <a:lnTo>
                  <a:pt x="5610098" y="460159"/>
                </a:lnTo>
                <a:lnTo>
                  <a:pt x="5602859" y="495985"/>
                </a:lnTo>
                <a:lnTo>
                  <a:pt x="5583047" y="525233"/>
                </a:lnTo>
                <a:lnTo>
                  <a:pt x="5553710" y="544969"/>
                </a:lnTo>
                <a:lnTo>
                  <a:pt x="5517769" y="552196"/>
                </a:lnTo>
                <a:lnTo>
                  <a:pt x="92367" y="552196"/>
                </a:lnTo>
                <a:lnTo>
                  <a:pt x="56426" y="544969"/>
                </a:lnTo>
                <a:lnTo>
                  <a:pt x="27063" y="525233"/>
                </a:lnTo>
                <a:lnTo>
                  <a:pt x="7264" y="495985"/>
                </a:lnTo>
                <a:lnTo>
                  <a:pt x="0" y="460159"/>
                </a:lnTo>
                <a:lnTo>
                  <a:pt x="0" y="91947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84858" y="8961755"/>
            <a:ext cx="303212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207135" algn="l"/>
                <a:tab pos="1560195" algn="l"/>
              </a:tabLst>
            </a:pP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CSE:</a:t>
            </a:r>
            <a:r>
              <a:rPr dirty="0" sz="15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25">
                <a:solidFill>
                  <a:srgbClr val="FFFFFF"/>
                </a:solidFill>
                <a:latin typeface="Arial"/>
                <a:cs typeface="Arial"/>
              </a:rPr>
              <a:t>TCF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550" spc="-50">
                <a:solidFill>
                  <a:srgbClr val="FFFFFF"/>
                </a:solidFill>
                <a:latin typeface="Arial"/>
                <a:cs typeface="Arial"/>
              </a:rPr>
              <a:t>|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	Frankfurt:</a:t>
            </a:r>
            <a:r>
              <a:rPr dirty="0" sz="1550" spc="11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dirty="0" sz="1550" spc="-20">
                <a:solidFill>
                  <a:srgbClr val="FFFFFF"/>
                </a:solidFill>
                <a:latin typeface="Arial"/>
                <a:cs typeface="Arial"/>
              </a:rPr>
              <a:t>Z620</a:t>
            </a:r>
            <a:endParaRPr sz="15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13909" y="8961755"/>
            <a:ext cx="153733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65760" algn="l"/>
              </a:tabLst>
            </a:pPr>
            <a:r>
              <a:rPr dirty="0" sz="1550" spc="-50">
                <a:solidFill>
                  <a:srgbClr val="FFFFFF"/>
                </a:solidFill>
                <a:latin typeface="Arial"/>
                <a:cs typeface="Arial"/>
              </a:rPr>
              <a:t>|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	OTC:</a:t>
            </a:r>
            <a:r>
              <a:rPr dirty="0" sz="15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20">
                <a:solidFill>
                  <a:srgbClr val="FFFFFF"/>
                </a:solidFill>
                <a:latin typeface="Arial"/>
                <a:cs typeface="Arial"/>
              </a:rPr>
              <a:t>TRLEF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238250"/>
            <a:ext cx="5657850" cy="2057400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939482" y="5131689"/>
            <a:ext cx="6116955" cy="1368425"/>
          </a:xfrm>
          <a:prstGeom prst="rect"/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5260"/>
              </a:lnSpc>
              <a:spcBef>
                <a:spcPts val="250"/>
              </a:spcBef>
            </a:pPr>
            <a:r>
              <a:rPr dirty="0" sz="4400"/>
              <a:t>Natural</a:t>
            </a:r>
            <a:r>
              <a:rPr dirty="0" sz="4400" spc="-260"/>
              <a:t> </a:t>
            </a:r>
            <a:r>
              <a:rPr dirty="0" sz="4400" spc="-200"/>
              <a:t>Gas</a:t>
            </a:r>
            <a:r>
              <a:rPr dirty="0" sz="4400" spc="-475"/>
              <a:t> </a:t>
            </a:r>
            <a:r>
              <a:rPr dirty="0" sz="4400" spc="-10"/>
              <a:t>Production </a:t>
            </a:r>
            <a:r>
              <a:rPr dirty="0" sz="4400"/>
              <a:t>in</a:t>
            </a:r>
            <a:r>
              <a:rPr dirty="0" sz="4400" spc="-190"/>
              <a:t> </a:t>
            </a:r>
            <a:r>
              <a:rPr dirty="0" sz="4400" spc="35"/>
              <a:t>Turkiye</a:t>
            </a:r>
            <a:endParaRPr sz="4400"/>
          </a:p>
        </p:txBody>
      </p:sp>
      <p:sp>
        <p:nvSpPr>
          <p:cNvPr id="9" name="object 9"/>
          <p:cNvSpPr txBox="1"/>
          <p:nvPr/>
        </p:nvSpPr>
        <p:spPr>
          <a:xfrm>
            <a:off x="936307" y="8077263"/>
            <a:ext cx="164973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solidFill>
                  <a:srgbClr val="FFD400"/>
                </a:solidFill>
                <a:latin typeface="Arial"/>
                <a:cs typeface="Arial"/>
              </a:rPr>
              <a:t>January</a:t>
            </a:r>
            <a:r>
              <a:rPr dirty="0" sz="2000" spc="-10" b="1">
                <a:solidFill>
                  <a:srgbClr val="FFD400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FFD400"/>
                </a:solidFill>
                <a:latin typeface="Arial"/>
                <a:cs typeface="Arial"/>
              </a:rPr>
              <a:t>2026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6307" y="4880292"/>
            <a:ext cx="242125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D400"/>
                </a:solidFill>
                <a:latin typeface="Arial"/>
                <a:cs typeface="Arial"/>
              </a:rPr>
              <a:t>Corporate</a:t>
            </a:r>
            <a:r>
              <a:rPr dirty="0" sz="1800" spc="30">
                <a:solidFill>
                  <a:srgbClr val="FFD400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D400"/>
                </a:solidFill>
                <a:latin typeface="Arial"/>
                <a:cs typeface="Arial"/>
              </a:rPr>
              <a:t>presentation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33238" y="9632950"/>
            <a:ext cx="126364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50">
                <a:solidFill>
                  <a:srgbClr val="1E304D"/>
                </a:solidFill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6663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05"/>
              </a:spcBef>
            </a:pPr>
            <a:r>
              <a:rPr dirty="0" spc="-50">
                <a:solidFill>
                  <a:srgbClr val="39396C"/>
                </a:solidFill>
              </a:rPr>
              <a:t>Disclaimers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02335" y="1846198"/>
            <a:ext cx="526097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70230" algn="l"/>
                <a:tab pos="1899285" algn="l"/>
                <a:tab pos="2864485" algn="l"/>
                <a:tab pos="3773804" algn="l"/>
                <a:tab pos="4343400" algn="l"/>
                <a:tab pos="4977130" algn="l"/>
              </a:tabLst>
            </a:pP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Since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250" spc="70">
                <a:solidFill>
                  <a:srgbClr val="39396C"/>
                </a:solidFill>
                <a:latin typeface="Arial"/>
                <a:cs typeface="Arial"/>
              </a:rPr>
              <a:t>forward-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looking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information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addresses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future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events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and</a:t>
            </a:r>
            <a:endParaRPr sz="1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335" y="2039805"/>
            <a:ext cx="1156335" cy="713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20200"/>
              </a:lnSpc>
              <a:spcBef>
                <a:spcPts val="95"/>
              </a:spcBef>
            </a:pP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conditions,</a:t>
            </a:r>
            <a:r>
              <a:rPr dirty="0" sz="1250" spc="28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35">
                <a:solidFill>
                  <a:srgbClr val="39396C"/>
                </a:solidFill>
                <a:latin typeface="Arial"/>
                <a:cs typeface="Arial"/>
              </a:rPr>
              <a:t>by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unknown</a:t>
            </a:r>
            <a:r>
              <a:rPr dirty="0" sz="1250" spc="1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20">
                <a:solidFill>
                  <a:srgbClr val="39396C"/>
                </a:solidFill>
                <a:latin typeface="Arial"/>
                <a:cs typeface="Arial"/>
              </a:rPr>
              <a:t>risks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Trillion.</a:t>
            </a:r>
            <a:r>
              <a:rPr dirty="0" sz="1250" spc="17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Actual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2391" y="2039805"/>
            <a:ext cx="4051300" cy="713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52705">
              <a:lnSpc>
                <a:spcPct val="120200"/>
              </a:lnSpc>
              <a:spcBef>
                <a:spcPts val="95"/>
              </a:spcBef>
            </a:pP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its</a:t>
            </a:r>
            <a:r>
              <a:rPr dirty="0" sz="1250" spc="23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very</a:t>
            </a:r>
            <a:r>
              <a:rPr dirty="0" sz="1250" spc="26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nature</a:t>
            </a:r>
            <a:r>
              <a:rPr dirty="0" sz="1250" spc="24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50">
                <a:solidFill>
                  <a:srgbClr val="39396C"/>
                </a:solidFill>
                <a:latin typeface="Arial"/>
                <a:cs typeface="Arial"/>
              </a:rPr>
              <a:t>it</a:t>
            </a:r>
            <a:r>
              <a:rPr dirty="0" sz="1250" spc="30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involves</a:t>
            </a:r>
            <a:r>
              <a:rPr dirty="0" sz="1250" spc="254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inherent</a:t>
            </a:r>
            <a:r>
              <a:rPr dirty="0" sz="1250" spc="24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known</a:t>
            </a:r>
            <a:r>
              <a:rPr dirty="0" sz="1250" spc="23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and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1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uncertainties</a:t>
            </a:r>
            <a:r>
              <a:rPr dirty="0" sz="1250" spc="12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which</a:t>
            </a:r>
            <a:r>
              <a:rPr dirty="0" sz="1250" spc="10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are</a:t>
            </a:r>
            <a:r>
              <a:rPr dirty="0" sz="1250" spc="9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beyond</a:t>
            </a:r>
            <a:r>
              <a:rPr dirty="0" sz="1250" spc="13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10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control</a:t>
            </a:r>
            <a:r>
              <a:rPr dirty="0" sz="1250" spc="12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of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results</a:t>
            </a:r>
            <a:r>
              <a:rPr dirty="0" sz="1250" spc="14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could</a:t>
            </a:r>
            <a:r>
              <a:rPr dirty="0" sz="1250" spc="16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differ</a:t>
            </a:r>
            <a:r>
              <a:rPr dirty="0" sz="1250" spc="17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materially</a:t>
            </a:r>
            <a:r>
              <a:rPr dirty="0" sz="1250" spc="16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r>
              <a:rPr dirty="0" sz="1250" spc="19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those</a:t>
            </a:r>
            <a:r>
              <a:rPr dirty="0" sz="1250" spc="15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currently</a:t>
            </a:r>
            <a:endParaRPr sz="1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335" y="2726240"/>
            <a:ext cx="5261610" cy="64046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19600"/>
              </a:lnSpc>
              <a:spcBef>
                <a:spcPts val="105"/>
              </a:spcBef>
            </a:pP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anticipated</a:t>
            </a:r>
            <a:r>
              <a:rPr dirty="0" sz="1250" spc="3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due</a:t>
            </a:r>
            <a:r>
              <a:rPr dirty="0" sz="1250" spc="3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5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50" spc="3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</a:t>
            </a:r>
            <a:r>
              <a:rPr dirty="0" sz="1250" spc="3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number</a:t>
            </a:r>
            <a:r>
              <a:rPr dirty="0" sz="1250" spc="3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6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50" spc="3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factors</a:t>
            </a:r>
            <a:r>
              <a:rPr dirty="0" sz="1250" spc="2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3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risks.</a:t>
            </a:r>
            <a:r>
              <a:rPr dirty="0" sz="1250" spc="3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These</a:t>
            </a:r>
            <a:r>
              <a:rPr dirty="0" sz="1250" spc="2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factors</a:t>
            </a:r>
            <a:r>
              <a:rPr dirty="0" sz="1250" spc="2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and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risks</a:t>
            </a:r>
            <a:r>
              <a:rPr dirty="0" sz="1250" spc="3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include,</a:t>
            </a:r>
            <a:r>
              <a:rPr dirty="0" sz="1250" spc="3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65">
                <a:solidFill>
                  <a:srgbClr val="39396C"/>
                </a:solidFill>
                <a:latin typeface="Arial"/>
                <a:cs typeface="Arial"/>
              </a:rPr>
              <a:t>without</a:t>
            </a:r>
            <a:r>
              <a:rPr dirty="0" sz="1250" spc="3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limitation:</a:t>
            </a:r>
            <a:r>
              <a:rPr dirty="0" sz="1250" spc="2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2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risk</a:t>
            </a:r>
            <a:r>
              <a:rPr dirty="0" sz="1250" spc="3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that</a:t>
            </a:r>
            <a:r>
              <a:rPr dirty="0" sz="1250" spc="3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2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Offering</a:t>
            </a:r>
            <a:r>
              <a:rPr dirty="0" sz="1250" spc="3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65">
                <a:solidFill>
                  <a:srgbClr val="39396C"/>
                </a:solidFill>
                <a:latin typeface="Arial"/>
                <a:cs typeface="Arial"/>
              </a:rPr>
              <a:t>will</a:t>
            </a:r>
            <a:r>
              <a:rPr dirty="0" sz="1250" spc="3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not</a:t>
            </a:r>
            <a:r>
              <a:rPr dirty="0" sz="1250" spc="3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be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completed</a:t>
            </a:r>
            <a:r>
              <a:rPr dirty="0" sz="1250" spc="3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as</a:t>
            </a:r>
            <a:r>
              <a:rPr dirty="0" sz="1250" spc="3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anticipated</a:t>
            </a:r>
            <a:r>
              <a:rPr dirty="0" sz="1250" spc="409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50" spc="3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at</a:t>
            </a:r>
            <a:r>
              <a:rPr dirty="0" sz="1250" spc="3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all;</a:t>
            </a:r>
            <a:r>
              <a:rPr dirty="0" sz="1250" spc="3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70">
                <a:solidFill>
                  <a:srgbClr val="39396C"/>
                </a:solidFill>
                <a:latin typeface="Arial"/>
                <a:cs typeface="Arial"/>
              </a:rPr>
              <a:t>volatility</a:t>
            </a:r>
            <a:r>
              <a:rPr dirty="0" sz="1250" spc="4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1250" spc="3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market</a:t>
            </a:r>
            <a:r>
              <a:rPr dirty="0" sz="1250" spc="3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prices</a:t>
            </a:r>
            <a:r>
              <a:rPr dirty="0" sz="1250" spc="3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for</a:t>
            </a:r>
            <a:r>
              <a:rPr dirty="0" sz="1250" spc="4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oil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204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natural</a:t>
            </a:r>
            <a:r>
              <a:rPr dirty="0" sz="1250" spc="20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gas;</a:t>
            </a:r>
            <a:r>
              <a:rPr dirty="0" sz="1250" spc="19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17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potential</a:t>
            </a:r>
            <a:r>
              <a:rPr dirty="0" sz="1250" spc="1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for</a:t>
            </a:r>
            <a:r>
              <a:rPr dirty="0" sz="1250" spc="21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17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return</a:t>
            </a:r>
            <a:r>
              <a:rPr dirty="0" sz="1250" spc="19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6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50" spc="204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conditions</a:t>
            </a:r>
            <a:r>
              <a:rPr dirty="0" sz="1250" spc="17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20">
                <a:solidFill>
                  <a:srgbClr val="39396C"/>
                </a:solidFill>
                <a:latin typeface="Arial"/>
                <a:cs typeface="Arial"/>
              </a:rPr>
              <a:t>that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persisted</a:t>
            </a:r>
            <a:r>
              <a:rPr dirty="0" sz="1250" spc="2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during</a:t>
            </a:r>
            <a:r>
              <a:rPr dirty="0" sz="1250" spc="2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2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recent</a:t>
            </a:r>
            <a:r>
              <a:rPr dirty="0" sz="1250" spc="2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global</a:t>
            </a:r>
            <a:r>
              <a:rPr dirty="0" sz="1250" spc="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crisis</a:t>
            </a:r>
            <a:r>
              <a:rPr dirty="0" sz="1250" spc="2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3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economic</a:t>
            </a:r>
            <a:r>
              <a:rPr dirty="0" sz="1250" spc="2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downturn;</a:t>
            </a:r>
            <a:r>
              <a:rPr dirty="0" sz="1250" spc="25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risks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27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liabilities</a:t>
            </a:r>
            <a:r>
              <a:rPr dirty="0" sz="1250" spc="26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inherent</a:t>
            </a:r>
            <a:r>
              <a:rPr dirty="0" sz="1250" spc="26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1250" spc="27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oil</a:t>
            </a:r>
            <a:r>
              <a:rPr dirty="0" sz="1250" spc="29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27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1250" spc="27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operations;</a:t>
            </a:r>
            <a:r>
              <a:rPr dirty="0" sz="1250" spc="254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uncertainties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associated</a:t>
            </a:r>
            <a:r>
              <a:rPr dirty="0" sz="1250" spc="4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with</a:t>
            </a:r>
            <a:r>
              <a:rPr dirty="0" sz="1250" spc="9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estimating</a:t>
            </a:r>
            <a:r>
              <a:rPr dirty="0" sz="1250" spc="409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oil</a:t>
            </a:r>
            <a:r>
              <a:rPr dirty="0" sz="1250" spc="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4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natural</a:t>
            </a:r>
            <a:r>
              <a:rPr dirty="0" sz="1250" spc="4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1250" spc="4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reserves;</a:t>
            </a:r>
            <a:r>
              <a:rPr dirty="0" sz="1250" spc="43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geological,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technical,</a:t>
            </a:r>
            <a:r>
              <a:rPr dirty="0" sz="1250" spc="11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50">
                <a:solidFill>
                  <a:srgbClr val="39396C"/>
                </a:solidFill>
                <a:latin typeface="Arial"/>
                <a:cs typeface="Arial"/>
              </a:rPr>
              <a:t>drilling</a:t>
            </a:r>
            <a:r>
              <a:rPr dirty="0" sz="1250" spc="1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15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processing</a:t>
            </a:r>
            <a:r>
              <a:rPr dirty="0" sz="1250" spc="14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problems;</a:t>
            </a:r>
            <a:r>
              <a:rPr dirty="0" sz="1250" spc="12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fluctuations</a:t>
            </a:r>
            <a:r>
              <a:rPr dirty="0" sz="1250" spc="13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1250" spc="1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foreign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exchange</a:t>
            </a:r>
            <a:r>
              <a:rPr dirty="0" sz="1250" spc="1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50" spc="1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interest</a:t>
            </a:r>
            <a:r>
              <a:rPr dirty="0" sz="1250" spc="229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rates</a:t>
            </a:r>
            <a:r>
              <a:rPr dirty="0" sz="1250" spc="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2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stock</a:t>
            </a:r>
            <a:r>
              <a:rPr dirty="0" sz="125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market</a:t>
            </a:r>
            <a:r>
              <a:rPr dirty="0" sz="1250" spc="2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60">
                <a:solidFill>
                  <a:srgbClr val="39396C"/>
                </a:solidFill>
                <a:latin typeface="Arial"/>
                <a:cs typeface="Arial"/>
              </a:rPr>
              <a:t>volatility;</a:t>
            </a:r>
            <a:r>
              <a:rPr dirty="0" sz="1250" spc="2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changes</a:t>
            </a:r>
            <a:r>
              <a:rPr dirty="0" sz="1250" spc="2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1250" spc="2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the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laws</a:t>
            </a:r>
            <a:r>
              <a:rPr dirty="0" sz="1250" spc="3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50" spc="3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application</a:t>
            </a:r>
            <a:r>
              <a:rPr dirty="0" sz="1250" spc="4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thereof</a:t>
            </a:r>
            <a:r>
              <a:rPr dirty="0" sz="1250" spc="409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60">
                <a:solidFill>
                  <a:srgbClr val="39396C"/>
                </a:solidFill>
                <a:latin typeface="Arial"/>
                <a:cs typeface="Arial"/>
              </a:rPr>
              <a:t>by</a:t>
            </a:r>
            <a:r>
              <a:rPr dirty="0" sz="1250" spc="43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3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Government</a:t>
            </a:r>
            <a:r>
              <a:rPr dirty="0" sz="1250" spc="3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6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50" spc="4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Turkiye,</a:t>
            </a:r>
            <a:r>
              <a:rPr dirty="0" sz="1250" spc="3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including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tax</a:t>
            </a:r>
            <a:r>
              <a:rPr dirty="0" sz="1250" spc="12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16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environmental</a:t>
            </a:r>
            <a:r>
              <a:rPr dirty="0" sz="1250" spc="16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requirements;</a:t>
            </a:r>
            <a:r>
              <a:rPr dirty="0" sz="1250" spc="1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capital</a:t>
            </a:r>
            <a:r>
              <a:rPr dirty="0" sz="1250" spc="16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expenditure</a:t>
            </a:r>
            <a:r>
              <a:rPr dirty="0" sz="1250" spc="1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programs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4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55">
                <a:solidFill>
                  <a:srgbClr val="39396C"/>
                </a:solidFill>
                <a:latin typeface="Arial"/>
                <a:cs typeface="Arial"/>
              </a:rPr>
              <a:t>timing</a:t>
            </a:r>
            <a:r>
              <a:rPr dirty="0" sz="1250" spc="10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8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method</a:t>
            </a:r>
            <a:r>
              <a:rPr dirty="0" sz="1250" spc="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6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50" spc="7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financing</a:t>
            </a:r>
            <a:r>
              <a:rPr dirty="0" sz="1250" spc="4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thereof;</a:t>
            </a:r>
            <a:r>
              <a:rPr dirty="0" sz="1250" spc="4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4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risk</a:t>
            </a:r>
            <a:r>
              <a:rPr dirty="0" sz="1250" spc="4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that</a:t>
            </a:r>
            <a:r>
              <a:rPr dirty="0" sz="1250" spc="48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the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benefit</a:t>
            </a:r>
            <a:r>
              <a:rPr dirty="0" sz="1250" spc="13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derived</a:t>
            </a:r>
            <a:r>
              <a:rPr dirty="0" sz="1250" spc="14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r>
              <a:rPr dirty="0" sz="1250" spc="1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capital</a:t>
            </a:r>
            <a:r>
              <a:rPr dirty="0" sz="1250" spc="1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expenditure</a:t>
            </a:r>
            <a:r>
              <a:rPr dirty="0" sz="1250" spc="12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programs</a:t>
            </a:r>
            <a:r>
              <a:rPr dirty="0" sz="1250" spc="12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65">
                <a:solidFill>
                  <a:srgbClr val="39396C"/>
                </a:solidFill>
                <a:latin typeface="Arial"/>
                <a:cs typeface="Arial"/>
              </a:rPr>
              <a:t>will</a:t>
            </a:r>
            <a:r>
              <a:rPr dirty="0" sz="1250" spc="1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not</a:t>
            </a:r>
            <a:r>
              <a:rPr dirty="0" sz="1250" spc="13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be</a:t>
            </a:r>
            <a:r>
              <a:rPr dirty="0" sz="1250" spc="10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as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anticipated;</a:t>
            </a:r>
            <a:r>
              <a:rPr dirty="0" sz="1250" spc="2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unexpected</a:t>
            </a:r>
            <a:r>
              <a:rPr dirty="0" sz="1250" spc="2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decline</a:t>
            </a:r>
            <a:r>
              <a:rPr dirty="0" sz="1250" spc="2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rates</a:t>
            </a:r>
            <a:r>
              <a:rPr dirty="0" sz="1250" spc="2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1250" spc="2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wells;</a:t>
            </a:r>
            <a:r>
              <a:rPr dirty="0" sz="1250" spc="2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wells</a:t>
            </a:r>
            <a:r>
              <a:rPr dirty="0" sz="1250" spc="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not</a:t>
            </a:r>
            <a:r>
              <a:rPr dirty="0" sz="1250" spc="25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performing</a:t>
            </a:r>
            <a:r>
              <a:rPr dirty="0" sz="125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as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expected;</a:t>
            </a:r>
            <a:r>
              <a:rPr dirty="0" sz="1250" spc="4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delays</a:t>
            </a:r>
            <a:r>
              <a:rPr dirty="0" sz="1250" spc="3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resulting</a:t>
            </a:r>
            <a:r>
              <a:rPr dirty="0" sz="1250" spc="4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r>
              <a:rPr dirty="0" sz="1250" spc="459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50" spc="3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65">
                <a:solidFill>
                  <a:srgbClr val="39396C"/>
                </a:solidFill>
                <a:latin typeface="Arial"/>
                <a:cs typeface="Arial"/>
              </a:rPr>
              <a:t>inability</a:t>
            </a:r>
            <a:r>
              <a:rPr dirty="0" sz="1250" spc="4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5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50" spc="4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obtain</a:t>
            </a:r>
            <a:r>
              <a:rPr dirty="0" sz="1250" spc="3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required</a:t>
            </a:r>
            <a:r>
              <a:rPr dirty="0" sz="1250" spc="43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third </a:t>
            </a:r>
            <a:r>
              <a:rPr dirty="0" sz="1250" spc="55">
                <a:solidFill>
                  <a:srgbClr val="39396C"/>
                </a:solidFill>
                <a:latin typeface="Arial"/>
                <a:cs typeface="Arial"/>
              </a:rPr>
              <a:t>party</a:t>
            </a:r>
            <a:r>
              <a:rPr dirty="0" sz="1250" spc="1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1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regulatory</a:t>
            </a:r>
            <a:r>
              <a:rPr dirty="0" sz="1250" spc="15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approvals;</a:t>
            </a:r>
            <a:r>
              <a:rPr dirty="0" sz="1250" spc="16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65">
                <a:solidFill>
                  <a:srgbClr val="39396C"/>
                </a:solidFill>
                <a:latin typeface="Arial"/>
                <a:cs typeface="Arial"/>
              </a:rPr>
              <a:t>ability</a:t>
            </a:r>
            <a:r>
              <a:rPr dirty="0" sz="1250" spc="20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1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65">
                <a:solidFill>
                  <a:srgbClr val="39396C"/>
                </a:solidFill>
                <a:latin typeface="Arial"/>
                <a:cs typeface="Arial"/>
              </a:rPr>
              <a:t>ability</a:t>
            </a:r>
            <a:r>
              <a:rPr dirty="0" sz="1250" spc="20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6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50" spc="17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Trillion</a:t>
            </a:r>
            <a:r>
              <a:rPr dirty="0" sz="1250" spc="1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to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achieve</a:t>
            </a:r>
            <a:r>
              <a:rPr dirty="0" sz="1250" spc="3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55">
                <a:solidFill>
                  <a:srgbClr val="39396C"/>
                </a:solidFill>
                <a:latin typeface="Arial"/>
                <a:cs typeface="Arial"/>
              </a:rPr>
              <a:t>drilling</a:t>
            </a:r>
            <a:r>
              <a:rPr dirty="0" sz="1250" spc="4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success</a:t>
            </a:r>
            <a:r>
              <a:rPr dirty="0" sz="1250" spc="3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consistent</a:t>
            </a:r>
            <a:r>
              <a:rPr dirty="0" sz="1250" spc="4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with</a:t>
            </a:r>
            <a:r>
              <a:rPr dirty="0" sz="1250" spc="4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management's</a:t>
            </a:r>
            <a:r>
              <a:rPr dirty="0" sz="1250" spc="3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expectations; </a:t>
            </a:r>
            <a:r>
              <a:rPr dirty="0" sz="1250" spc="65">
                <a:solidFill>
                  <a:srgbClr val="39396C"/>
                </a:solidFill>
                <a:latin typeface="Arial"/>
                <a:cs typeface="Arial"/>
              </a:rPr>
              <a:t>inability</a:t>
            </a:r>
            <a:r>
              <a:rPr dirty="0" sz="1250" spc="4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5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50" spc="4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access</a:t>
            </a:r>
            <a:r>
              <a:rPr dirty="0" sz="1250" spc="4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1250" spc="4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transportation</a:t>
            </a:r>
            <a:r>
              <a:rPr dirty="0" sz="1250" spc="4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4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processing</a:t>
            </a:r>
            <a:r>
              <a:rPr dirty="0" sz="1250" spc="4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infrastructure;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operating</a:t>
            </a:r>
            <a:r>
              <a:rPr dirty="0" sz="1250" spc="20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costs;</a:t>
            </a:r>
            <a:r>
              <a:rPr dirty="0" sz="1250" spc="20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future</a:t>
            </a:r>
            <a:r>
              <a:rPr dirty="0" sz="1250" spc="19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production</a:t>
            </a:r>
            <a:r>
              <a:rPr dirty="0" sz="1250" spc="19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levels</a:t>
            </a:r>
            <a:r>
              <a:rPr dirty="0" sz="1250" spc="19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6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50" spc="21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1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Trillion's</a:t>
            </a:r>
            <a:r>
              <a:rPr dirty="0" sz="1250" spc="18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assets;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expected</a:t>
            </a:r>
            <a:r>
              <a:rPr dirty="0" sz="1250" spc="2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plans</a:t>
            </a:r>
            <a:r>
              <a:rPr dirty="0" sz="1250" spc="2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3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costs</a:t>
            </a:r>
            <a:r>
              <a:rPr dirty="0" sz="1250" spc="2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50" spc="3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drilling;</a:t>
            </a:r>
            <a:r>
              <a:rPr dirty="0" sz="1250" spc="2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55">
                <a:solidFill>
                  <a:srgbClr val="39396C"/>
                </a:solidFill>
                <a:latin typeface="Arial"/>
                <a:cs typeface="Arial"/>
              </a:rPr>
              <a:t>drilling</a:t>
            </a:r>
            <a:r>
              <a:rPr dirty="0" sz="1250" spc="3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55">
                <a:solidFill>
                  <a:srgbClr val="39396C"/>
                </a:solidFill>
                <a:latin typeface="Arial"/>
                <a:cs typeface="Arial"/>
              </a:rPr>
              <a:t>inventory</a:t>
            </a:r>
            <a:r>
              <a:rPr dirty="0" sz="1250" spc="3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3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presence </a:t>
            </a:r>
            <a:r>
              <a:rPr dirty="0" sz="1250" spc="6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50" spc="459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1250" spc="4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pools;</a:t>
            </a:r>
            <a:r>
              <a:rPr dirty="0" sz="1250" spc="4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projections</a:t>
            </a:r>
            <a:r>
              <a:rPr dirty="0" sz="1250" spc="4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6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50" spc="459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costs;</a:t>
            </a:r>
            <a:r>
              <a:rPr dirty="0" sz="1250" spc="4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supply</a:t>
            </a:r>
            <a:r>
              <a:rPr dirty="0" sz="1250" spc="4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4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demand</a:t>
            </a:r>
            <a:r>
              <a:rPr dirty="0" sz="1250" spc="4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for</a:t>
            </a:r>
            <a:r>
              <a:rPr dirty="0" sz="1250" spc="4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oil</a:t>
            </a:r>
            <a:r>
              <a:rPr dirty="0" sz="1250" spc="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and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natural</a:t>
            </a:r>
            <a:r>
              <a:rPr dirty="0" sz="1250" spc="2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gas;</a:t>
            </a:r>
            <a:r>
              <a:rPr dirty="0" sz="1250" spc="1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expected</a:t>
            </a:r>
            <a:r>
              <a:rPr dirty="0" sz="1250" spc="2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levels</a:t>
            </a:r>
            <a:r>
              <a:rPr dirty="0" sz="125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6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50" spc="2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65">
                <a:solidFill>
                  <a:srgbClr val="39396C"/>
                </a:solidFill>
                <a:latin typeface="Arial"/>
                <a:cs typeface="Arial"/>
              </a:rPr>
              <a:t>royalty</a:t>
            </a:r>
            <a:r>
              <a:rPr dirty="0" sz="1250" spc="3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rates,</a:t>
            </a:r>
            <a:r>
              <a:rPr dirty="0" sz="125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operating</a:t>
            </a:r>
            <a:r>
              <a:rPr dirty="0" sz="1250" spc="2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costs,</a:t>
            </a:r>
            <a:r>
              <a:rPr dirty="0" sz="1250" spc="1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general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21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administrative</a:t>
            </a:r>
            <a:r>
              <a:rPr dirty="0" sz="1250" spc="19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costs,</a:t>
            </a:r>
            <a:r>
              <a:rPr dirty="0" sz="1250" spc="1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cost</a:t>
            </a:r>
            <a:r>
              <a:rPr dirty="0" sz="1250" spc="19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50" spc="24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services</a:t>
            </a:r>
            <a:r>
              <a:rPr dirty="0" sz="1250" spc="204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21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other</a:t>
            </a:r>
            <a:r>
              <a:rPr dirty="0" sz="1250" spc="19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costs</a:t>
            </a:r>
            <a:r>
              <a:rPr dirty="0" sz="1250" spc="19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and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expenses;</a:t>
            </a:r>
            <a:r>
              <a:rPr dirty="0" sz="1250" spc="1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12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effects</a:t>
            </a:r>
            <a:r>
              <a:rPr dirty="0" sz="1250" spc="12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6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50" spc="15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weather,</a:t>
            </a:r>
            <a:r>
              <a:rPr dirty="0" sz="1250" spc="1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catastrophes</a:t>
            </a:r>
            <a:r>
              <a:rPr dirty="0" sz="1250" spc="14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16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public</a:t>
            </a:r>
            <a:r>
              <a:rPr dirty="0" sz="1250" spc="12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health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crises,</a:t>
            </a:r>
            <a:r>
              <a:rPr dirty="0" sz="1250" spc="2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including</a:t>
            </a:r>
            <a:r>
              <a:rPr dirty="0" sz="1250" spc="27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2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35">
                <a:solidFill>
                  <a:srgbClr val="39396C"/>
                </a:solidFill>
                <a:latin typeface="Arial"/>
                <a:cs typeface="Arial"/>
              </a:rPr>
              <a:t>COIVD-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19</a:t>
            </a:r>
            <a:r>
              <a:rPr dirty="0" sz="1250" spc="26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pandemic;</a:t>
            </a:r>
            <a:r>
              <a:rPr dirty="0" sz="1250" spc="27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28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such</a:t>
            </a:r>
            <a:r>
              <a:rPr dirty="0" sz="1250" spc="27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risks</a:t>
            </a:r>
            <a:r>
              <a:rPr dirty="0" sz="1250" spc="27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and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uncertainties</a:t>
            </a:r>
            <a:r>
              <a:rPr dirty="0" sz="1250" spc="2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contained</a:t>
            </a:r>
            <a:r>
              <a:rPr dirty="0" sz="1250" spc="25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under</a:t>
            </a:r>
            <a:r>
              <a:rPr dirty="0" sz="1250" spc="2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2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heading</a:t>
            </a:r>
            <a:r>
              <a:rPr dirty="0" sz="1250" spc="3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55">
                <a:solidFill>
                  <a:srgbClr val="39396C"/>
                </a:solidFill>
                <a:latin typeface="Arial"/>
                <a:cs typeface="Arial"/>
              </a:rPr>
              <a:t>titled</a:t>
            </a:r>
            <a:r>
              <a:rPr dirty="0" sz="1250" spc="3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"Risk</a:t>
            </a:r>
            <a:r>
              <a:rPr dirty="0" sz="1250" spc="3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Factors"</a:t>
            </a:r>
            <a:r>
              <a:rPr dirty="0" sz="1250" spc="2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1250" spc="3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the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Prospectus.</a:t>
            </a:r>
            <a:r>
              <a:rPr dirty="0" sz="1250" spc="2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Readers</a:t>
            </a:r>
            <a:r>
              <a:rPr dirty="0" sz="1250" spc="3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are</a:t>
            </a:r>
            <a:r>
              <a:rPr dirty="0" sz="1250" spc="2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cautioned</a:t>
            </a:r>
            <a:r>
              <a:rPr dirty="0" sz="1250" spc="2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that</a:t>
            </a:r>
            <a:r>
              <a:rPr dirty="0" sz="1250" spc="3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2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foregoing</a:t>
            </a:r>
            <a:r>
              <a:rPr dirty="0" sz="1250" spc="3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list</a:t>
            </a:r>
            <a:r>
              <a:rPr dirty="0" sz="1250" spc="38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6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50" spc="3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possible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risks</a:t>
            </a:r>
            <a:r>
              <a:rPr dirty="0" sz="1250" spc="22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2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uncertainties</a:t>
            </a:r>
            <a:r>
              <a:rPr dirty="0" sz="1250" spc="229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is</a:t>
            </a:r>
            <a:r>
              <a:rPr dirty="0" sz="1250" spc="22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not</a:t>
            </a:r>
            <a:r>
              <a:rPr dirty="0" sz="1250" spc="23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exhaustive.</a:t>
            </a:r>
            <a:r>
              <a:rPr dirty="0" sz="1250" spc="229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Although</a:t>
            </a:r>
            <a:r>
              <a:rPr dirty="0" sz="1250" spc="229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Trillion</a:t>
            </a:r>
            <a:r>
              <a:rPr dirty="0" sz="1250" spc="21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has</a:t>
            </a:r>
            <a:endParaRPr sz="1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66483" y="1812292"/>
            <a:ext cx="5254625" cy="11690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20100"/>
              </a:lnSpc>
              <a:spcBef>
                <a:spcPts val="90"/>
              </a:spcBef>
            </a:pP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attempted</a:t>
            </a:r>
            <a:r>
              <a:rPr dirty="0" sz="1250" spc="48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5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50" spc="9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65">
                <a:solidFill>
                  <a:srgbClr val="39396C"/>
                </a:solidFill>
                <a:latin typeface="Arial"/>
                <a:cs typeface="Arial"/>
              </a:rPr>
              <a:t>identify</a:t>
            </a:r>
            <a:r>
              <a:rPr dirty="0" sz="1250" spc="114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important</a:t>
            </a:r>
            <a:r>
              <a:rPr dirty="0" sz="1250" spc="4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factors</a:t>
            </a:r>
            <a:r>
              <a:rPr dirty="0" sz="1250" spc="4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8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risks</a:t>
            </a:r>
            <a:r>
              <a:rPr dirty="0" sz="1250" spc="48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that</a:t>
            </a:r>
            <a:r>
              <a:rPr dirty="0" sz="1250" spc="4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could</a:t>
            </a:r>
            <a:r>
              <a:rPr dirty="0" sz="1250" spc="4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cause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actual</a:t>
            </a:r>
            <a:r>
              <a:rPr dirty="0" sz="1250" spc="1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actions,</a:t>
            </a:r>
            <a:r>
              <a:rPr dirty="0" sz="1250" spc="21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events</a:t>
            </a:r>
            <a:r>
              <a:rPr dirty="0" sz="1250" spc="18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50" spc="19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results</a:t>
            </a:r>
            <a:r>
              <a:rPr dirty="0" sz="1250" spc="19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5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50" spc="22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differ</a:t>
            </a:r>
            <a:r>
              <a:rPr dirty="0" sz="1250" spc="204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materially</a:t>
            </a:r>
            <a:r>
              <a:rPr dirty="0" sz="1250" spc="20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r>
              <a:rPr dirty="0" sz="1250" spc="229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those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described</a:t>
            </a:r>
            <a:r>
              <a:rPr dirty="0" sz="1250" spc="12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1250" spc="13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50" spc="10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65">
                <a:solidFill>
                  <a:srgbClr val="39396C"/>
                </a:solidFill>
                <a:latin typeface="Arial"/>
                <a:cs typeface="Arial"/>
              </a:rPr>
              <a:t>forward-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looking</a:t>
            </a:r>
            <a:r>
              <a:rPr dirty="0" sz="1250" spc="15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information,</a:t>
            </a:r>
            <a:r>
              <a:rPr dirty="0" sz="1250" spc="13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there</a:t>
            </a:r>
            <a:r>
              <a:rPr dirty="0" sz="1250" spc="13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may</a:t>
            </a:r>
            <a:r>
              <a:rPr dirty="0" sz="1250" spc="1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be</a:t>
            </a:r>
            <a:r>
              <a:rPr dirty="0" sz="1250" spc="114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other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factors</a:t>
            </a:r>
            <a:r>
              <a:rPr dirty="0" sz="1250" spc="3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50" spc="4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risks</a:t>
            </a:r>
            <a:r>
              <a:rPr dirty="0" sz="1250" spc="3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that</a:t>
            </a:r>
            <a:r>
              <a:rPr dirty="0" sz="1250" spc="4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cause</a:t>
            </a:r>
            <a:r>
              <a:rPr dirty="0" sz="1250" spc="3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actions,</a:t>
            </a:r>
            <a:r>
              <a:rPr dirty="0" sz="1250" spc="38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events</a:t>
            </a:r>
            <a:r>
              <a:rPr dirty="0" sz="1250" spc="3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50" spc="3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results</a:t>
            </a:r>
            <a:r>
              <a:rPr dirty="0" sz="1250" spc="3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not</a:t>
            </a:r>
            <a:r>
              <a:rPr dirty="0" sz="1250" spc="4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5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50" spc="4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be</a:t>
            </a:r>
            <a:r>
              <a:rPr dirty="0" sz="1250" spc="3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39396C"/>
                </a:solidFill>
                <a:latin typeface="Arial"/>
                <a:cs typeface="Arial"/>
              </a:rPr>
              <a:t>as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anticipated,</a:t>
            </a:r>
            <a:r>
              <a:rPr dirty="0" sz="1250" spc="3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estimated</a:t>
            </a:r>
            <a:r>
              <a:rPr dirty="0" sz="1250" spc="2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50" spc="1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39396C"/>
                </a:solidFill>
                <a:latin typeface="Arial"/>
                <a:cs typeface="Arial"/>
              </a:rPr>
              <a:t>intended.</a:t>
            </a:r>
            <a:endParaRPr sz="1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66483" y="3183246"/>
            <a:ext cx="5266690" cy="21228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4700"/>
              </a:lnSpc>
              <a:spcBef>
                <a:spcPts val="95"/>
              </a:spcBef>
            </a:pP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Trillion's</a:t>
            </a:r>
            <a:r>
              <a:rPr dirty="0" sz="1200" spc="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actual</a:t>
            </a:r>
            <a:r>
              <a:rPr dirty="0" sz="1200" spc="20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results,</a:t>
            </a:r>
            <a:r>
              <a:rPr dirty="0" sz="1200" spc="2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performance</a:t>
            </a:r>
            <a:r>
              <a:rPr dirty="0" sz="1200" spc="1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00" spc="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achievement</a:t>
            </a:r>
            <a:r>
              <a:rPr dirty="0" sz="1200" spc="2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could</a:t>
            </a:r>
            <a:r>
              <a:rPr dirty="0" sz="1200" spc="2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differ</a:t>
            </a:r>
            <a:r>
              <a:rPr dirty="0" sz="1200" spc="2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materially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r>
              <a:rPr dirty="0" sz="1200" spc="4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those</a:t>
            </a:r>
            <a:r>
              <a:rPr dirty="0" sz="1200" spc="4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expressed</a:t>
            </a:r>
            <a:r>
              <a:rPr dirty="0" sz="1200" spc="4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in,</a:t>
            </a:r>
            <a:r>
              <a:rPr dirty="0" sz="1200" spc="4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00" spc="4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implied</a:t>
            </a:r>
            <a:r>
              <a:rPr dirty="0" sz="1200" spc="3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by,</a:t>
            </a:r>
            <a:r>
              <a:rPr dirty="0" sz="1200" spc="4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4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forward-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looking</a:t>
            </a:r>
            <a:r>
              <a:rPr dirty="0" sz="1200" spc="3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information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and,</a:t>
            </a:r>
            <a:r>
              <a:rPr dirty="0" sz="1200" spc="4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accordingly,</a:t>
            </a:r>
            <a:r>
              <a:rPr dirty="0" sz="1200" spc="4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no</a:t>
            </a:r>
            <a:r>
              <a:rPr dirty="0" sz="1200" spc="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assurance</a:t>
            </a:r>
            <a:r>
              <a:rPr dirty="0" sz="1200" spc="4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can</a:t>
            </a:r>
            <a:r>
              <a:rPr dirty="0" sz="1200" spc="8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be</a:t>
            </a:r>
            <a:r>
              <a:rPr dirty="0" sz="1200" spc="8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given</a:t>
            </a:r>
            <a:r>
              <a:rPr dirty="0" sz="1200" spc="10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that</a:t>
            </a:r>
            <a:r>
              <a:rPr dirty="0" sz="1200" spc="9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any</a:t>
            </a:r>
            <a:r>
              <a:rPr dirty="0" sz="1200" spc="4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10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10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events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anticipated</a:t>
            </a:r>
            <a:r>
              <a:rPr dirty="0" sz="1200" spc="2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by</a:t>
            </a:r>
            <a:r>
              <a:rPr dirty="0" sz="1200" spc="2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2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forward-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looking</a:t>
            </a:r>
            <a:r>
              <a:rPr dirty="0" sz="1200" spc="18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</a:t>
            </a:r>
            <a:r>
              <a:rPr dirty="0" sz="1200" spc="2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will</a:t>
            </a:r>
            <a:r>
              <a:rPr dirty="0" sz="1200" spc="2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transpire</a:t>
            </a:r>
            <a:r>
              <a:rPr dirty="0" sz="1200" spc="229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00" spc="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occur,</a:t>
            </a:r>
            <a:r>
              <a:rPr dirty="0" sz="1200" spc="2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00" spc="20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if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any</a:t>
            </a:r>
            <a:r>
              <a:rPr dirty="0" sz="1200" spc="2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3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them</a:t>
            </a:r>
            <a:r>
              <a:rPr dirty="0" sz="1200" spc="3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do</a:t>
            </a:r>
            <a:r>
              <a:rPr dirty="0" sz="1200" spc="3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so,</a:t>
            </a:r>
            <a:r>
              <a:rPr dirty="0" sz="1200" spc="2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what</a:t>
            </a:r>
            <a:r>
              <a:rPr dirty="0" sz="1200" spc="3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benefits</a:t>
            </a:r>
            <a:r>
              <a:rPr dirty="0" sz="1200" spc="3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that</a:t>
            </a:r>
            <a:r>
              <a:rPr dirty="0" sz="1200" spc="3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Trillion</a:t>
            </a:r>
            <a:r>
              <a:rPr dirty="0" sz="1200" spc="3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will</a:t>
            </a:r>
            <a:r>
              <a:rPr dirty="0" sz="1200" spc="3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derive</a:t>
            </a:r>
            <a:r>
              <a:rPr dirty="0" sz="1200" spc="2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therefrom.</a:t>
            </a:r>
            <a:r>
              <a:rPr dirty="0" sz="1200" spc="3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The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forward-looking</a:t>
            </a:r>
            <a:r>
              <a:rPr dirty="0" sz="1200" spc="3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</a:t>
            </a:r>
            <a:r>
              <a:rPr dirty="0" sz="1200" spc="3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contained</a:t>
            </a:r>
            <a:r>
              <a:rPr dirty="0" sz="1200" spc="3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1200" spc="3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this</a:t>
            </a:r>
            <a:r>
              <a:rPr dirty="0" sz="1200" spc="3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Presentation</a:t>
            </a:r>
            <a:r>
              <a:rPr dirty="0" sz="1200" spc="3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is</a:t>
            </a:r>
            <a:r>
              <a:rPr dirty="0" sz="1200" spc="3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made</a:t>
            </a:r>
            <a:r>
              <a:rPr dirty="0" sz="1200" spc="3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as</a:t>
            </a:r>
            <a:r>
              <a:rPr dirty="0" sz="1200" spc="3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at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1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date</a:t>
            </a:r>
            <a:r>
              <a:rPr dirty="0" sz="1200" spc="1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1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this</a:t>
            </a:r>
            <a:r>
              <a:rPr dirty="0" sz="1200" spc="1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Presentation</a:t>
            </a:r>
            <a:r>
              <a:rPr dirty="0" sz="1200" spc="1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00" spc="1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Trillion</a:t>
            </a:r>
            <a:r>
              <a:rPr dirty="0" sz="1200" spc="1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does</a:t>
            </a:r>
            <a:r>
              <a:rPr dirty="0" sz="1200" spc="11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not</a:t>
            </a:r>
            <a:r>
              <a:rPr dirty="0" sz="1200" spc="1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undertake</a:t>
            </a:r>
            <a:r>
              <a:rPr dirty="0" sz="1200" spc="1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any</a:t>
            </a:r>
            <a:r>
              <a:rPr dirty="0" sz="1200" spc="1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obligation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00" spc="19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update</a:t>
            </a:r>
            <a:r>
              <a:rPr dirty="0" sz="1200" spc="14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publicly</a:t>
            </a:r>
            <a:r>
              <a:rPr dirty="0" sz="1200" spc="16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00" spc="1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00" spc="19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revise</a:t>
            </a:r>
            <a:r>
              <a:rPr dirty="0" sz="1200" spc="14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any</a:t>
            </a:r>
            <a:r>
              <a:rPr dirty="0" sz="1200" spc="1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17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17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included</a:t>
            </a:r>
            <a:r>
              <a:rPr dirty="0" sz="1200" spc="17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forward-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looking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information,</a:t>
            </a:r>
            <a:r>
              <a:rPr dirty="0" sz="1200" spc="4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whether</a:t>
            </a:r>
            <a:r>
              <a:rPr dirty="0" sz="1200" spc="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as</a:t>
            </a:r>
            <a:r>
              <a:rPr dirty="0" sz="1200" spc="24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</a:t>
            </a:r>
            <a:r>
              <a:rPr dirty="0" sz="1200" spc="4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result</a:t>
            </a:r>
            <a:r>
              <a:rPr dirty="0" sz="1200" spc="4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4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new</a:t>
            </a:r>
            <a:r>
              <a:rPr dirty="0" sz="1200" spc="4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information,</a:t>
            </a:r>
            <a:r>
              <a:rPr dirty="0" sz="1200" spc="48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future</a:t>
            </a:r>
            <a:r>
              <a:rPr dirty="0" sz="1200" spc="459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events</a:t>
            </a:r>
            <a:r>
              <a:rPr dirty="0" sz="1200" spc="4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or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otherwise,</a:t>
            </a:r>
            <a:r>
              <a:rPr dirty="0" sz="1200" spc="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except</a:t>
            </a:r>
            <a:r>
              <a:rPr dirty="0" sz="1200" spc="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as</a:t>
            </a:r>
            <a:r>
              <a:rPr dirty="0" sz="1200" spc="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may</a:t>
            </a:r>
            <a:r>
              <a:rPr dirty="0" sz="1200" spc="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be</a:t>
            </a:r>
            <a:r>
              <a:rPr dirty="0" sz="1200" spc="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required</a:t>
            </a:r>
            <a:r>
              <a:rPr dirty="0" sz="1200" spc="-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by</a:t>
            </a:r>
            <a:r>
              <a:rPr dirty="0" sz="1200" spc="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applicable</a:t>
            </a:r>
            <a:r>
              <a:rPr dirty="0" sz="1200" spc="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securities</a:t>
            </a:r>
            <a:r>
              <a:rPr dirty="0" sz="1200" spc="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laws.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66483" y="5544756"/>
            <a:ext cx="5256530" cy="400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 spc="-10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Future-</a:t>
            </a:r>
            <a:r>
              <a:rPr dirty="0" u="sng" sz="1200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Oriented</a:t>
            </a:r>
            <a:r>
              <a:rPr dirty="0" u="sng" sz="1200" spc="55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Financial</a:t>
            </a:r>
            <a:r>
              <a:rPr dirty="0" u="sng" sz="1200" spc="85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10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Information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  <a:tabLst>
                <a:tab pos="344805" algn="l"/>
                <a:tab pos="710565" algn="l"/>
                <a:tab pos="1279525" algn="l"/>
                <a:tab pos="1678305" algn="l"/>
                <a:tab pos="2920365" algn="l"/>
                <a:tab pos="3743960" algn="l"/>
                <a:tab pos="4015740" algn="l"/>
                <a:tab pos="4406265" algn="l"/>
              </a:tabLst>
            </a:pP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extent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any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	forward-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looking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statement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200" spc="-20">
                <a:solidFill>
                  <a:srgbClr val="39396C"/>
                </a:solidFill>
                <a:latin typeface="Arial"/>
                <a:cs typeface="Arial"/>
              </a:rPr>
              <a:t>this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Presentation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66483" y="5928986"/>
            <a:ext cx="5266690" cy="1703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4700"/>
              </a:lnSpc>
              <a:spcBef>
                <a:spcPts val="95"/>
              </a:spcBef>
            </a:pP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constitutes</a:t>
            </a:r>
            <a:r>
              <a:rPr dirty="0" sz="1200" spc="31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 spc="45">
                <a:solidFill>
                  <a:srgbClr val="39396C"/>
                </a:solidFill>
                <a:latin typeface="Arial"/>
                <a:cs typeface="Arial"/>
              </a:rPr>
              <a:t>future-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oriented</a:t>
            </a:r>
            <a:r>
              <a:rPr dirty="0" sz="1200" spc="28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financial</a:t>
            </a:r>
            <a:r>
              <a:rPr dirty="0" sz="1200" spc="29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</a:t>
            </a:r>
            <a:r>
              <a:rPr dirty="0" sz="1200" spc="30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00" spc="29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financial</a:t>
            </a:r>
            <a:r>
              <a:rPr dirty="0" sz="1200" spc="29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outlook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</a:t>
            </a:r>
            <a:r>
              <a:rPr dirty="0" sz="1200" spc="1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(collectively,</a:t>
            </a:r>
            <a:r>
              <a:rPr dirty="0" sz="1200" spc="2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39396C"/>
                </a:solidFill>
                <a:latin typeface="Arial"/>
                <a:cs typeface="Arial"/>
              </a:rPr>
              <a:t>"FOFI")</a:t>
            </a:r>
            <a:r>
              <a:rPr dirty="0" sz="1200" spc="1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within</a:t>
            </a:r>
            <a:r>
              <a:rPr dirty="0" sz="1200" spc="1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meaning</a:t>
            </a:r>
            <a:r>
              <a:rPr dirty="0" sz="1200" spc="1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applicable</a:t>
            </a:r>
            <a:r>
              <a:rPr dirty="0" sz="1200" spc="1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securities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laws,</a:t>
            </a:r>
            <a:r>
              <a:rPr dirty="0" sz="120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such</a:t>
            </a:r>
            <a:r>
              <a:rPr dirty="0" sz="1200" spc="1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</a:t>
            </a:r>
            <a:r>
              <a:rPr dirty="0" sz="1200" spc="20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is</a:t>
            </a:r>
            <a:r>
              <a:rPr dirty="0" sz="1200" spc="1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used</a:t>
            </a:r>
            <a:r>
              <a:rPr dirty="0" sz="1200" spc="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00" spc="2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provide</a:t>
            </a:r>
            <a:r>
              <a:rPr dirty="0" sz="1200" spc="1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</a:t>
            </a:r>
            <a:r>
              <a:rPr dirty="0" sz="1200" spc="1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about</a:t>
            </a:r>
            <a:r>
              <a:rPr dirty="0" sz="1200" spc="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management’s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current</a:t>
            </a:r>
            <a:r>
              <a:rPr dirty="0" sz="1200" spc="12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expectations</a:t>
            </a:r>
            <a:r>
              <a:rPr dirty="0" sz="1200" spc="9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00" spc="10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plans</a:t>
            </a:r>
            <a:r>
              <a:rPr dirty="0" sz="1200" spc="11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relating</a:t>
            </a:r>
            <a:r>
              <a:rPr dirty="0" sz="1200" spc="12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00" spc="1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12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future</a:t>
            </a:r>
            <a:r>
              <a:rPr dirty="0" sz="1200" spc="11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development</a:t>
            </a:r>
            <a:r>
              <a:rPr dirty="0" sz="1200" spc="10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of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Trillion’s</a:t>
            </a:r>
            <a:r>
              <a:rPr dirty="0" sz="1200" spc="1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business.</a:t>
            </a:r>
            <a:r>
              <a:rPr dirty="0" sz="1200" spc="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reader</a:t>
            </a:r>
            <a:r>
              <a:rPr dirty="0" sz="1200" spc="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is</a:t>
            </a:r>
            <a:r>
              <a:rPr dirty="0" sz="1200" spc="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cautioned</a:t>
            </a:r>
            <a:r>
              <a:rPr dirty="0" sz="1200" spc="1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that</a:t>
            </a:r>
            <a:r>
              <a:rPr dirty="0" sz="1200" spc="1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this</a:t>
            </a:r>
            <a:r>
              <a:rPr dirty="0" sz="1200" spc="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</a:t>
            </a:r>
            <a:r>
              <a:rPr dirty="0" sz="1200" spc="1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may</a:t>
            </a:r>
            <a:r>
              <a:rPr dirty="0" sz="1200" spc="1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not</a:t>
            </a:r>
            <a:r>
              <a:rPr dirty="0" sz="1200" spc="8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be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appropriate</a:t>
            </a:r>
            <a:r>
              <a:rPr dirty="0" sz="120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for</a:t>
            </a:r>
            <a:r>
              <a:rPr dirty="0" sz="1200" spc="25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any</a:t>
            </a:r>
            <a:r>
              <a:rPr dirty="0" sz="1200" spc="20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other</a:t>
            </a:r>
            <a:r>
              <a:rPr dirty="0" sz="1200" spc="2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purpose</a:t>
            </a:r>
            <a:r>
              <a:rPr dirty="0" sz="1200" spc="1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0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2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reader</a:t>
            </a:r>
            <a:r>
              <a:rPr dirty="0" sz="1200" spc="20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should</a:t>
            </a:r>
            <a:r>
              <a:rPr dirty="0" sz="1200" spc="2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not</a:t>
            </a:r>
            <a:r>
              <a:rPr dirty="0" sz="120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place</a:t>
            </a:r>
            <a:r>
              <a:rPr dirty="0" sz="1200" spc="2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undue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reliance</a:t>
            </a:r>
            <a:r>
              <a:rPr dirty="0" sz="1200" spc="20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on</a:t>
            </a:r>
            <a:r>
              <a:rPr dirty="0" sz="120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such</a:t>
            </a:r>
            <a:r>
              <a:rPr dirty="0" sz="120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70">
                <a:solidFill>
                  <a:srgbClr val="39396C"/>
                </a:solidFill>
                <a:latin typeface="Arial"/>
                <a:cs typeface="Arial"/>
              </a:rPr>
              <a:t>FOFI.</a:t>
            </a:r>
            <a:r>
              <a:rPr dirty="0" sz="1200" spc="1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55">
                <a:solidFill>
                  <a:srgbClr val="39396C"/>
                </a:solidFill>
                <a:latin typeface="Arial"/>
                <a:cs typeface="Arial"/>
              </a:rPr>
              <a:t>FOFI,</a:t>
            </a:r>
            <a:r>
              <a:rPr dirty="0" sz="1200" spc="1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as</a:t>
            </a:r>
            <a:r>
              <a:rPr dirty="0" sz="120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with</a:t>
            </a:r>
            <a:r>
              <a:rPr dirty="0" sz="1200" spc="2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forward-looking</a:t>
            </a:r>
            <a:r>
              <a:rPr dirty="0" sz="1200" spc="18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</a:t>
            </a:r>
            <a:r>
              <a:rPr dirty="0" sz="1200" spc="2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generally,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is,</a:t>
            </a:r>
            <a:r>
              <a:rPr dirty="0" sz="1200" spc="13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without</a:t>
            </a:r>
            <a:r>
              <a:rPr dirty="0" sz="1200" spc="15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limitation,</a:t>
            </a:r>
            <a:r>
              <a:rPr dirty="0" sz="1200" spc="1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based</a:t>
            </a:r>
            <a:r>
              <a:rPr dirty="0" sz="1200" spc="12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on</a:t>
            </a:r>
            <a:r>
              <a:rPr dirty="0" sz="1200" spc="13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16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assumptions</a:t>
            </a:r>
            <a:r>
              <a:rPr dirty="0" sz="1200" spc="13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00" spc="13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subject</a:t>
            </a:r>
            <a:r>
              <a:rPr dirty="0" sz="1200" spc="1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00" spc="19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the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66483" y="7607037"/>
            <a:ext cx="5261610" cy="150304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just" marL="12700" marR="5080">
              <a:lnSpc>
                <a:spcPct val="115500"/>
              </a:lnSpc>
              <a:spcBef>
                <a:spcPts val="80"/>
              </a:spcBef>
            </a:pP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qualifications</a:t>
            </a:r>
            <a:r>
              <a:rPr dirty="0" sz="1200" spc="37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set</a:t>
            </a:r>
            <a:r>
              <a:rPr dirty="0" sz="1200" spc="36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out</a:t>
            </a:r>
            <a:r>
              <a:rPr dirty="0" sz="1200" spc="3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above</a:t>
            </a:r>
            <a:r>
              <a:rPr dirty="0" sz="1200" spc="3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under</a:t>
            </a:r>
            <a:r>
              <a:rPr dirty="0" sz="1200" spc="3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37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heading</a:t>
            </a:r>
            <a:r>
              <a:rPr dirty="0" sz="1200" spc="35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"Forward-looking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Information".</a:t>
            </a:r>
            <a:r>
              <a:rPr dirty="0" sz="1200" spc="1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1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Company</a:t>
            </a:r>
            <a:r>
              <a:rPr dirty="0" sz="1200" spc="1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disclaims</a:t>
            </a:r>
            <a:r>
              <a:rPr dirty="0" sz="1200" spc="1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any</a:t>
            </a:r>
            <a:r>
              <a:rPr dirty="0" sz="1200" spc="1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intention</a:t>
            </a:r>
            <a:r>
              <a:rPr dirty="0" sz="1200" spc="2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00" spc="1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obligation</a:t>
            </a:r>
            <a:r>
              <a:rPr dirty="0" sz="1200" spc="2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00" spc="2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update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00" spc="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revise</a:t>
            </a:r>
            <a:r>
              <a:rPr dirty="0" sz="1200" spc="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any</a:t>
            </a:r>
            <a:r>
              <a:rPr dirty="0" sz="1200" spc="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25">
                <a:solidFill>
                  <a:srgbClr val="39396C"/>
                </a:solidFill>
                <a:latin typeface="Arial"/>
                <a:cs typeface="Arial"/>
              </a:rPr>
              <a:t>FOFI</a:t>
            </a:r>
            <a:r>
              <a:rPr dirty="0" sz="1200" spc="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contained</a:t>
            </a:r>
            <a:r>
              <a:rPr dirty="0" sz="1200" spc="1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1200" spc="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this</a:t>
            </a:r>
            <a:r>
              <a:rPr dirty="0" sz="1200" spc="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Presentation,</a:t>
            </a:r>
            <a:r>
              <a:rPr dirty="0" sz="1200" spc="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whether</a:t>
            </a:r>
            <a:r>
              <a:rPr dirty="0" sz="1200" spc="11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as</a:t>
            </a:r>
            <a:r>
              <a:rPr dirty="0" sz="1200" spc="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</a:t>
            </a:r>
            <a:r>
              <a:rPr dirty="0" sz="1200" spc="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result</a:t>
            </a:r>
            <a:r>
              <a:rPr dirty="0" sz="1200" spc="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1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new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information,</a:t>
            </a:r>
            <a:r>
              <a:rPr dirty="0" sz="1200" spc="16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future</a:t>
            </a:r>
            <a:r>
              <a:rPr dirty="0" sz="1200" spc="16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events</a:t>
            </a:r>
            <a:r>
              <a:rPr dirty="0" sz="1200" spc="16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00" spc="15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otherwise,</a:t>
            </a:r>
            <a:r>
              <a:rPr dirty="0" sz="1200" spc="17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unless</a:t>
            </a:r>
            <a:r>
              <a:rPr dirty="0" sz="1200" spc="16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required</a:t>
            </a:r>
            <a:r>
              <a:rPr dirty="0" sz="1200" spc="14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pursuant</a:t>
            </a:r>
            <a:r>
              <a:rPr dirty="0" sz="1200" spc="1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to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applicable</a:t>
            </a:r>
            <a:r>
              <a:rPr dirty="0" sz="1200" spc="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securities</a:t>
            </a:r>
            <a:r>
              <a:rPr dirty="0" sz="1200" spc="1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law.</a:t>
            </a:r>
            <a:r>
              <a:rPr dirty="0" sz="1200" spc="11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Readers</a:t>
            </a:r>
            <a:r>
              <a:rPr dirty="0" sz="1200" spc="1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are</a:t>
            </a:r>
            <a:r>
              <a:rPr dirty="0" sz="1200" spc="11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cautioned</a:t>
            </a:r>
            <a:r>
              <a:rPr dirty="0" sz="1200" spc="1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that</a:t>
            </a:r>
            <a:r>
              <a:rPr dirty="0" sz="1200" spc="1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1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39396C"/>
                </a:solidFill>
                <a:latin typeface="Arial"/>
                <a:cs typeface="Arial"/>
              </a:rPr>
              <a:t>FOFI</a:t>
            </a:r>
            <a:r>
              <a:rPr dirty="0" sz="1200" spc="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contained</a:t>
            </a:r>
            <a:r>
              <a:rPr dirty="0" sz="1200" spc="1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in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this</a:t>
            </a:r>
            <a:r>
              <a:rPr dirty="0" sz="1200" spc="1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Presentation</a:t>
            </a:r>
            <a:r>
              <a:rPr dirty="0" sz="1200" spc="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should</a:t>
            </a:r>
            <a:r>
              <a:rPr dirty="0" sz="1200" spc="11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not</a:t>
            </a:r>
            <a:r>
              <a:rPr dirty="0" sz="1200" spc="1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be</a:t>
            </a:r>
            <a:r>
              <a:rPr dirty="0" sz="1200" spc="1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used</a:t>
            </a:r>
            <a:r>
              <a:rPr dirty="0" sz="1200" spc="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for</a:t>
            </a:r>
            <a:r>
              <a:rPr dirty="0" sz="1200" spc="1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purposes</a:t>
            </a:r>
            <a:r>
              <a:rPr dirty="0" sz="1200" spc="8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other</a:t>
            </a:r>
            <a:r>
              <a:rPr dirty="0" sz="1200" spc="1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than</a:t>
            </a:r>
            <a:r>
              <a:rPr dirty="0" sz="1200" spc="1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for</a:t>
            </a:r>
            <a:r>
              <a:rPr dirty="0" sz="1200" spc="1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which</a:t>
            </a:r>
            <a:r>
              <a:rPr dirty="0" sz="1200" spc="1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50">
                <a:solidFill>
                  <a:srgbClr val="39396C"/>
                </a:solidFill>
                <a:latin typeface="Arial"/>
                <a:cs typeface="Arial"/>
              </a:rPr>
              <a:t>it</a:t>
            </a:r>
            <a:r>
              <a:rPr dirty="0" sz="1200" spc="1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is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disclosed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 herein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421234" y="1866900"/>
            <a:ext cx="5276215" cy="33451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 spc="-270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Market</a:t>
            </a:r>
            <a:r>
              <a:rPr dirty="0" u="sng" sz="1200" spc="25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and</a:t>
            </a:r>
            <a:r>
              <a:rPr dirty="0" u="sng" sz="1200" spc="5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Industry</a:t>
            </a:r>
            <a:r>
              <a:rPr dirty="0" u="sng" sz="1200" spc="-5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20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Data</a:t>
            </a:r>
            <a:endParaRPr sz="1200">
              <a:latin typeface="Arial"/>
              <a:cs typeface="Arial"/>
            </a:endParaRPr>
          </a:p>
          <a:p>
            <a:pPr algn="just" marL="22225">
              <a:lnSpc>
                <a:spcPct val="100000"/>
              </a:lnSpc>
              <a:spcBef>
                <a:spcPts val="60"/>
              </a:spcBef>
            </a:pP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Certain</a:t>
            </a:r>
            <a:r>
              <a:rPr dirty="0" sz="1200" spc="1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market,</a:t>
            </a:r>
            <a:r>
              <a:rPr dirty="0" sz="1200" spc="1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independent</a:t>
            </a:r>
            <a:r>
              <a:rPr dirty="0" sz="1200" spc="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third</a:t>
            </a:r>
            <a:r>
              <a:rPr dirty="0" sz="1200" spc="1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party</a:t>
            </a:r>
            <a:r>
              <a:rPr dirty="0" sz="1200" spc="1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00" spc="1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industry</a:t>
            </a:r>
            <a:r>
              <a:rPr dirty="0" sz="1200" spc="1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data</a:t>
            </a:r>
            <a:r>
              <a:rPr dirty="0" sz="1200" spc="1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contained</a:t>
            </a:r>
            <a:r>
              <a:rPr dirty="0" sz="120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1200" spc="1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39396C"/>
                </a:solidFill>
                <a:latin typeface="Arial"/>
                <a:cs typeface="Arial"/>
              </a:rPr>
              <a:t>this</a:t>
            </a:r>
            <a:endParaRPr sz="1200">
              <a:latin typeface="Arial"/>
              <a:cs typeface="Arial"/>
            </a:endParaRPr>
          </a:p>
          <a:p>
            <a:pPr algn="just" marL="22225" marR="12065">
              <a:lnSpc>
                <a:spcPts val="1650"/>
              </a:lnSpc>
              <a:spcBef>
                <a:spcPts val="90"/>
              </a:spcBef>
            </a:pP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Presentation</a:t>
            </a:r>
            <a:r>
              <a:rPr dirty="0" sz="1200" spc="21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is</a:t>
            </a:r>
            <a:r>
              <a:rPr dirty="0" sz="1200" spc="22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based</a:t>
            </a:r>
            <a:r>
              <a:rPr dirty="0" sz="1200" spc="22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upon</a:t>
            </a:r>
            <a:r>
              <a:rPr dirty="0" sz="1200" spc="22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</a:t>
            </a:r>
            <a:r>
              <a:rPr dirty="0" sz="1200" spc="24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r>
              <a:rPr dirty="0" sz="1200" spc="229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government</a:t>
            </a:r>
            <a:r>
              <a:rPr dirty="0" sz="1200" spc="23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00" spc="2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other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independent</a:t>
            </a:r>
            <a:r>
              <a:rPr dirty="0" sz="1200" spc="13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industry</a:t>
            </a:r>
            <a:r>
              <a:rPr dirty="0" sz="1200" spc="1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publications</a:t>
            </a:r>
            <a:r>
              <a:rPr dirty="0" sz="1200" spc="14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00" spc="13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reports</a:t>
            </a:r>
            <a:r>
              <a:rPr dirty="0" sz="1200" spc="12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00" spc="13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based</a:t>
            </a:r>
            <a:r>
              <a:rPr dirty="0" sz="1200" spc="12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on</a:t>
            </a:r>
            <a:r>
              <a:rPr dirty="0" sz="1200" spc="13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estimates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derived</a:t>
            </a:r>
            <a:r>
              <a:rPr dirty="0" sz="1200" spc="4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r>
              <a:rPr dirty="0" sz="1200" spc="15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such</a:t>
            </a:r>
            <a:r>
              <a:rPr dirty="0" sz="1200" spc="459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publications</a:t>
            </a:r>
            <a:r>
              <a:rPr dirty="0" sz="1200" spc="48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00" spc="16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reports.</a:t>
            </a:r>
            <a:r>
              <a:rPr dirty="0" sz="1200" spc="4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Government</a:t>
            </a:r>
            <a:r>
              <a:rPr dirty="0" sz="1200" spc="18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00" spc="43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industry</a:t>
            </a:r>
            <a:endParaRPr sz="1200">
              <a:latin typeface="Arial"/>
              <a:cs typeface="Arial"/>
            </a:endParaRPr>
          </a:p>
          <a:p>
            <a:pPr algn="just" marL="22225" marR="10795">
              <a:lnSpc>
                <a:spcPts val="1650"/>
              </a:lnSpc>
              <a:spcBef>
                <a:spcPts val="5"/>
              </a:spcBef>
            </a:pP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publications</a:t>
            </a:r>
            <a:r>
              <a:rPr dirty="0" sz="1200" spc="3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00" spc="3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reports</a:t>
            </a:r>
            <a:r>
              <a:rPr dirty="0" sz="1200" spc="3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generally</a:t>
            </a:r>
            <a:r>
              <a:rPr dirty="0" sz="1200" spc="3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indicate</a:t>
            </a:r>
            <a:r>
              <a:rPr dirty="0" sz="1200" spc="3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that</a:t>
            </a:r>
            <a:r>
              <a:rPr dirty="0" sz="1200" spc="3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they</a:t>
            </a:r>
            <a:r>
              <a:rPr dirty="0" sz="1200" spc="3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have</a:t>
            </a:r>
            <a:r>
              <a:rPr dirty="0" sz="1200" spc="3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obtained</a:t>
            </a:r>
            <a:r>
              <a:rPr dirty="0" sz="1200" spc="3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their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</a:t>
            </a:r>
            <a:r>
              <a:rPr dirty="0" sz="1200" spc="1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r>
              <a:rPr dirty="0" sz="1200" spc="1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sources</a:t>
            </a:r>
            <a:r>
              <a:rPr dirty="0" sz="1200" spc="1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believed</a:t>
            </a:r>
            <a:r>
              <a:rPr dirty="0" sz="1200" spc="1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00" spc="2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be</a:t>
            </a:r>
            <a:r>
              <a:rPr dirty="0" sz="1200" spc="1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reliable,</a:t>
            </a:r>
            <a:r>
              <a:rPr dirty="0" sz="1200" spc="1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but</a:t>
            </a:r>
            <a:r>
              <a:rPr dirty="0" sz="1200" spc="1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none</a:t>
            </a:r>
            <a:r>
              <a:rPr dirty="0" sz="1200" spc="1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1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1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Company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00" spc="1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any</a:t>
            </a:r>
            <a:r>
              <a:rPr dirty="0" sz="1200" spc="1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1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its</a:t>
            </a:r>
            <a:r>
              <a:rPr dirty="0" sz="1200" spc="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agents</a:t>
            </a:r>
            <a:r>
              <a:rPr dirty="0" sz="1200" spc="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has</a:t>
            </a:r>
            <a:r>
              <a:rPr dirty="0" sz="1200" spc="1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conducted</a:t>
            </a:r>
            <a:r>
              <a:rPr dirty="0" sz="1200" spc="1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its</a:t>
            </a:r>
            <a:r>
              <a:rPr dirty="0" sz="1200" spc="8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own</a:t>
            </a:r>
            <a:r>
              <a:rPr dirty="0" sz="1200" spc="1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independent</a:t>
            </a:r>
            <a:r>
              <a:rPr dirty="0" sz="1200" spc="1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verification</a:t>
            </a:r>
            <a:r>
              <a:rPr dirty="0" sz="1200" spc="1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1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39396C"/>
                </a:solidFill>
                <a:latin typeface="Arial"/>
                <a:cs typeface="Arial"/>
              </a:rPr>
              <a:t>such</a:t>
            </a:r>
            <a:endParaRPr sz="1200">
              <a:latin typeface="Arial"/>
              <a:cs typeface="Arial"/>
            </a:endParaRPr>
          </a:p>
          <a:p>
            <a:pPr algn="just" marL="22225" marR="8890">
              <a:lnSpc>
                <a:spcPts val="1650"/>
              </a:lnSpc>
              <a:spcBef>
                <a:spcPts val="5"/>
              </a:spcBef>
            </a:pP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information.</a:t>
            </a:r>
            <a:r>
              <a:rPr dirty="0" sz="1200" spc="2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While</a:t>
            </a:r>
            <a:r>
              <a:rPr dirty="0" sz="1200" spc="2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2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Company</a:t>
            </a:r>
            <a:r>
              <a:rPr dirty="0" sz="1200" spc="2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believes</a:t>
            </a:r>
            <a:r>
              <a:rPr dirty="0" sz="1200" spc="3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this</a:t>
            </a:r>
            <a:r>
              <a:rPr dirty="0" sz="1200" spc="2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data</a:t>
            </a:r>
            <a:r>
              <a:rPr dirty="0" sz="1200" spc="28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00" spc="3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be</a:t>
            </a:r>
            <a:r>
              <a:rPr dirty="0" sz="1200" spc="25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reliable,</a:t>
            </a:r>
            <a:r>
              <a:rPr dirty="0" sz="1200" spc="2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market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00" spc="4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industry</a:t>
            </a:r>
            <a:r>
              <a:rPr dirty="0" sz="1200" spc="4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data</a:t>
            </a:r>
            <a:r>
              <a:rPr dirty="0" sz="1200" spc="4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is</a:t>
            </a:r>
            <a:r>
              <a:rPr dirty="0" sz="1200" spc="4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subject</a:t>
            </a:r>
            <a:r>
              <a:rPr dirty="0" sz="1200" spc="4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00" spc="10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variations</a:t>
            </a:r>
            <a:r>
              <a:rPr dirty="0" sz="1200" spc="4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00" spc="4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cannot</a:t>
            </a:r>
            <a:r>
              <a:rPr dirty="0" sz="1200" spc="8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be</a:t>
            </a:r>
            <a:r>
              <a:rPr dirty="0" sz="1200" spc="459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verified</a:t>
            </a:r>
            <a:r>
              <a:rPr dirty="0" sz="1200" spc="4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39396C"/>
                </a:solidFill>
                <a:latin typeface="Arial"/>
                <a:cs typeface="Arial"/>
              </a:rPr>
              <a:t>with</a:t>
            </a:r>
            <a:endParaRPr sz="1200">
              <a:latin typeface="Arial"/>
              <a:cs typeface="Arial"/>
            </a:endParaRPr>
          </a:p>
          <a:p>
            <a:pPr algn="just" marL="22225">
              <a:lnSpc>
                <a:spcPct val="100000"/>
              </a:lnSpc>
              <a:spcBef>
                <a:spcPts val="125"/>
              </a:spcBef>
            </a:pP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complete</a:t>
            </a:r>
            <a:r>
              <a:rPr dirty="0" sz="1200" spc="3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certainty</a:t>
            </a:r>
            <a:r>
              <a:rPr dirty="0" sz="1200" spc="3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due</a:t>
            </a:r>
            <a:r>
              <a:rPr dirty="0" sz="1200" spc="3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00" spc="4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limits</a:t>
            </a:r>
            <a:r>
              <a:rPr dirty="0" sz="1200" spc="3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on</a:t>
            </a:r>
            <a:r>
              <a:rPr dirty="0" sz="1200" spc="3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38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availability</a:t>
            </a:r>
            <a:r>
              <a:rPr dirty="0" sz="1200" spc="409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00" spc="3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reliability</a:t>
            </a:r>
            <a:r>
              <a:rPr dirty="0" sz="1200" spc="3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3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raw</a:t>
            </a:r>
            <a:endParaRPr sz="1200">
              <a:latin typeface="Arial"/>
              <a:cs typeface="Arial"/>
            </a:endParaRPr>
          </a:p>
          <a:p>
            <a:pPr algn="just" marL="22225" marR="5080">
              <a:lnSpc>
                <a:spcPct val="114700"/>
              </a:lnSpc>
              <a:spcBef>
                <a:spcPts val="75"/>
              </a:spcBef>
            </a:pP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data,</a:t>
            </a:r>
            <a:r>
              <a:rPr dirty="0" sz="1200" spc="1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1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voluntary</a:t>
            </a:r>
            <a:r>
              <a:rPr dirty="0" sz="1200" spc="1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nature</a:t>
            </a:r>
            <a:r>
              <a:rPr dirty="0" sz="1200" spc="15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16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15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data</a:t>
            </a:r>
            <a:r>
              <a:rPr dirty="0" sz="1200" spc="14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gathering</a:t>
            </a:r>
            <a:r>
              <a:rPr dirty="0" sz="1200" spc="125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process</a:t>
            </a:r>
            <a:r>
              <a:rPr dirty="0" sz="1200" spc="14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00" spc="130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other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limitations</a:t>
            </a:r>
            <a:r>
              <a:rPr dirty="0" sz="1200" spc="1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200" spc="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uncertainties</a:t>
            </a:r>
            <a:r>
              <a:rPr dirty="0" sz="1200" spc="1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inherent</a:t>
            </a:r>
            <a:r>
              <a:rPr dirty="0" sz="1200" spc="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1200" spc="2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any</a:t>
            </a:r>
            <a:r>
              <a:rPr dirty="0" sz="1200" spc="2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statistical</a:t>
            </a:r>
            <a:r>
              <a:rPr dirty="0" sz="120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survey.</a:t>
            </a:r>
            <a:r>
              <a:rPr dirty="0" sz="1200" spc="20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None</a:t>
            </a:r>
            <a:r>
              <a:rPr dirty="0" sz="1200" spc="1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the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Company</a:t>
            </a:r>
            <a:r>
              <a:rPr dirty="0" sz="1200" spc="2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00" spc="2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any</a:t>
            </a:r>
            <a:r>
              <a:rPr dirty="0" sz="1200" spc="2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2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its</a:t>
            </a:r>
            <a:r>
              <a:rPr dirty="0" sz="1200" spc="2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agents</a:t>
            </a:r>
            <a:r>
              <a:rPr dirty="0" sz="1200" spc="2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has</a:t>
            </a:r>
            <a:r>
              <a:rPr dirty="0" sz="1200" spc="2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independently</a:t>
            </a:r>
            <a:r>
              <a:rPr dirty="0" sz="1200" spc="20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verified</a:t>
            </a:r>
            <a:r>
              <a:rPr dirty="0" sz="1200" spc="28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any</a:t>
            </a:r>
            <a:r>
              <a:rPr dirty="0" sz="1200" spc="2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200" spc="2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39396C"/>
                </a:solidFill>
                <a:latin typeface="Arial"/>
                <a:cs typeface="Arial"/>
              </a:rPr>
              <a:t>data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r>
              <a:rPr dirty="0" sz="1200" spc="3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independent</a:t>
            </a:r>
            <a:r>
              <a:rPr dirty="0" sz="1200" spc="3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third</a:t>
            </a:r>
            <a:r>
              <a:rPr dirty="0" sz="1200" spc="3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party</a:t>
            </a:r>
            <a:r>
              <a:rPr dirty="0" sz="1200" spc="4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sources</a:t>
            </a:r>
            <a:r>
              <a:rPr dirty="0" sz="1200" spc="3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referred</a:t>
            </a:r>
            <a:r>
              <a:rPr dirty="0" sz="1200" spc="3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00" spc="4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1200" spc="4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this</a:t>
            </a:r>
            <a:r>
              <a:rPr dirty="0" sz="1200" spc="3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Presentation</a:t>
            </a:r>
            <a:r>
              <a:rPr dirty="0" sz="1200" spc="3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or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ascertained</a:t>
            </a:r>
            <a:r>
              <a:rPr dirty="0" sz="1200" spc="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200" spc="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underlying</a:t>
            </a:r>
            <a:r>
              <a:rPr dirty="0" sz="1200" spc="-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assumptions</a:t>
            </a:r>
            <a:r>
              <a:rPr dirty="0" sz="1200" spc="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relied</a:t>
            </a:r>
            <a:r>
              <a:rPr dirty="0" sz="1200" spc="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upon</a:t>
            </a:r>
            <a:r>
              <a:rPr dirty="0" sz="1200" spc="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by</a:t>
            </a:r>
            <a:r>
              <a:rPr dirty="0" sz="1200" spc="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such</a:t>
            </a:r>
            <a:r>
              <a:rPr dirty="0" sz="1200" spc="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source.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421234" y="5425431"/>
            <a:ext cx="4939665" cy="65468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u="sng" sz="1200" spc="-270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10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Currency</a:t>
            </a:r>
            <a:endParaRPr sz="1200">
              <a:latin typeface="Arial"/>
              <a:cs typeface="Arial"/>
            </a:endParaRPr>
          </a:p>
          <a:p>
            <a:pPr marL="22225">
              <a:lnSpc>
                <a:spcPct val="100000"/>
              </a:lnSpc>
              <a:spcBef>
                <a:spcPts val="210"/>
              </a:spcBef>
            </a:pP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References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00" spc="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dollars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or</a:t>
            </a:r>
            <a:r>
              <a:rPr dirty="0" sz="1200" spc="-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"$"</a:t>
            </a:r>
            <a:r>
              <a:rPr dirty="0" sz="1200" spc="-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are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1200" spc="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0">
                <a:solidFill>
                  <a:srgbClr val="39396C"/>
                </a:solidFill>
                <a:latin typeface="Arial"/>
                <a:cs typeface="Arial"/>
              </a:rPr>
              <a:t>U.S.</a:t>
            </a:r>
            <a:r>
              <a:rPr dirty="0" sz="1200" spc="-1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dollars</a:t>
            </a:r>
            <a:r>
              <a:rPr dirty="0" sz="1200" spc="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unless</a:t>
            </a:r>
            <a:r>
              <a:rPr dirty="0" sz="1200" spc="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9396C"/>
                </a:solidFill>
                <a:latin typeface="Arial"/>
                <a:cs typeface="Arial"/>
              </a:rPr>
              <a:t>specified</a:t>
            </a:r>
            <a:r>
              <a:rPr dirty="0" sz="1200" spc="-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9396C"/>
                </a:solidFill>
                <a:latin typeface="Arial"/>
                <a:cs typeface="Arial"/>
              </a:rPr>
              <a:t>otherwise.</a:t>
            </a:r>
            <a:endParaRPr sz="1200">
              <a:latin typeface="Arial"/>
              <a:cs typeface="Arial"/>
            </a:endParaRPr>
          </a:p>
          <a:p>
            <a:pPr marL="22225">
              <a:lnSpc>
                <a:spcPct val="100000"/>
              </a:lnSpc>
              <a:spcBef>
                <a:spcPts val="215"/>
              </a:spcBef>
            </a:pPr>
            <a:r>
              <a:rPr dirty="0" sz="1200" spc="-50">
                <a:solidFill>
                  <a:srgbClr val="39396C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82500" y="5981700"/>
            <a:ext cx="5276850" cy="321945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744825" y="314325"/>
            <a:ext cx="1609725" cy="552450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0" y="-25"/>
            <a:ext cx="723900" cy="1133475"/>
          </a:xfrm>
          <a:custGeom>
            <a:avLst/>
            <a:gdLst/>
            <a:ahLst/>
            <a:cxnLst/>
            <a:rect l="l" t="t" r="r" b="b"/>
            <a:pathLst>
              <a:path w="723900" h="1133475">
                <a:moveTo>
                  <a:pt x="723900" y="0"/>
                </a:moveTo>
                <a:lnTo>
                  <a:pt x="0" y="0"/>
                </a:lnTo>
                <a:lnTo>
                  <a:pt x="0" y="1133246"/>
                </a:lnTo>
                <a:lnTo>
                  <a:pt x="723900" y="1133246"/>
                </a:lnTo>
                <a:lnTo>
                  <a:pt x="72390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45938" y="9670126"/>
            <a:ext cx="100965" cy="202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70"/>
              </a:lnSpc>
            </a:pPr>
            <a:r>
              <a:rPr dirty="0" sz="1400" spc="-50">
                <a:solidFill>
                  <a:srgbClr val="1E304D"/>
                </a:solidFill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4764" y="7164387"/>
            <a:ext cx="3240405" cy="76327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294005" marR="5080" indent="-281940">
              <a:lnSpc>
                <a:spcPct val="101600"/>
              </a:lnSpc>
              <a:spcBef>
                <a:spcPts val="55"/>
              </a:spcBef>
            </a:pPr>
            <a:r>
              <a:rPr dirty="0" sz="2400" spc="45">
                <a:solidFill>
                  <a:srgbClr val="39396C"/>
                </a:solidFill>
                <a:latin typeface="Arial"/>
                <a:cs typeface="Arial"/>
              </a:rPr>
              <a:t>Historical</a:t>
            </a:r>
            <a:r>
              <a:rPr dirty="0" sz="2400" spc="-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5">
                <a:solidFill>
                  <a:srgbClr val="39396C"/>
                </a:solidFill>
                <a:latin typeface="Arial"/>
                <a:cs typeface="Arial"/>
              </a:rPr>
              <a:t>CAPEX</a:t>
            </a:r>
            <a:r>
              <a:rPr dirty="0" sz="2400" spc="-2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40">
                <a:solidFill>
                  <a:srgbClr val="39396C"/>
                </a:solidFill>
                <a:latin typeface="Arial"/>
                <a:cs typeface="Arial"/>
              </a:rPr>
              <a:t>SASB </a:t>
            </a:r>
            <a:r>
              <a:rPr dirty="0" sz="2400" spc="-105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2400" spc="-2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Field</a:t>
            </a:r>
            <a:r>
              <a:rPr dirty="0" sz="2400" spc="-1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50" spc="-25">
                <a:solidFill>
                  <a:srgbClr val="39396C"/>
                </a:solidFill>
                <a:latin typeface="Arial"/>
                <a:cs typeface="Arial"/>
              </a:rPr>
              <a:t>(100%</a:t>
            </a:r>
            <a:r>
              <a:rPr dirty="0" sz="1550" spc="-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39396C"/>
                </a:solidFill>
                <a:latin typeface="Arial"/>
                <a:cs typeface="Arial"/>
              </a:rPr>
              <a:t>interest)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77179" y="8327707"/>
            <a:ext cx="1330325" cy="517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spc="85">
                <a:solidFill>
                  <a:srgbClr val="39396C"/>
                </a:solidFill>
                <a:latin typeface="Arial"/>
                <a:cs typeface="Arial"/>
              </a:rPr>
              <a:t>$680m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2601575" y="1133475"/>
            <a:ext cx="5686425" cy="8877300"/>
            <a:chOff x="12601575" y="1133475"/>
            <a:chExt cx="5686425" cy="8877300"/>
          </a:xfrm>
        </p:grpSpPr>
        <p:sp>
          <p:nvSpPr>
            <p:cNvPr id="6" name="object 6"/>
            <p:cNvSpPr/>
            <p:nvPr/>
          </p:nvSpPr>
          <p:spPr>
            <a:xfrm>
              <a:off x="12601575" y="1133475"/>
              <a:ext cx="5686425" cy="8877300"/>
            </a:xfrm>
            <a:custGeom>
              <a:avLst/>
              <a:gdLst/>
              <a:ahLst/>
              <a:cxnLst/>
              <a:rect l="l" t="t" r="r" b="b"/>
              <a:pathLst>
                <a:path w="5686425" h="8877300">
                  <a:moveTo>
                    <a:pt x="5686425" y="0"/>
                  </a:moveTo>
                  <a:lnTo>
                    <a:pt x="0" y="0"/>
                  </a:lnTo>
                  <a:lnTo>
                    <a:pt x="0" y="8877046"/>
                  </a:lnTo>
                  <a:lnTo>
                    <a:pt x="5686425" y="8877046"/>
                  </a:lnTo>
                  <a:lnTo>
                    <a:pt x="5686425" y="0"/>
                  </a:lnTo>
                  <a:close/>
                </a:path>
              </a:pathLst>
            </a:custGeom>
            <a:solidFill>
              <a:srgbClr val="C1DFFF">
                <a:alpha val="6117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2958825" y="1928748"/>
              <a:ext cx="5057140" cy="0"/>
            </a:xfrm>
            <a:custGeom>
              <a:avLst/>
              <a:gdLst/>
              <a:ahLst/>
              <a:cxnLst/>
              <a:rect l="l" t="t" r="r" b="b"/>
              <a:pathLst>
                <a:path w="5057140" h="0">
                  <a:moveTo>
                    <a:pt x="5057140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9207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00">
                <a:solidFill>
                  <a:srgbClr val="39396C"/>
                </a:solidFill>
              </a:rPr>
              <a:t>Company</a:t>
            </a:r>
            <a:r>
              <a:rPr dirty="0" spc="-290">
                <a:solidFill>
                  <a:srgbClr val="39396C"/>
                </a:solidFill>
              </a:rPr>
              <a:t> </a:t>
            </a:r>
            <a:r>
              <a:rPr dirty="0" spc="-10">
                <a:solidFill>
                  <a:srgbClr val="39396C"/>
                </a:solidFill>
              </a:rPr>
              <a:t>Highlights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12163" y="7179373"/>
            <a:ext cx="1741805" cy="76327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69545" marR="5080" indent="-157480">
              <a:lnSpc>
                <a:spcPct val="101600"/>
              </a:lnSpc>
              <a:spcBef>
                <a:spcPts val="55"/>
              </a:spcBef>
            </a:pP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High</a:t>
            </a:r>
            <a:r>
              <a:rPr dirty="0" sz="2400" spc="-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9396C"/>
                </a:solidFill>
                <a:latin typeface="Arial"/>
                <a:cs typeface="Arial"/>
              </a:rPr>
              <a:t>Natural </a:t>
            </a:r>
            <a:r>
              <a:rPr dirty="0" sz="2400" spc="-105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2400" spc="-2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9396C"/>
                </a:solidFill>
                <a:latin typeface="Arial"/>
                <a:cs typeface="Arial"/>
              </a:rPr>
              <a:t>Prices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7587" y="8189594"/>
            <a:ext cx="2400300" cy="8401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 sz="3200" spc="-105">
                <a:solidFill>
                  <a:srgbClr val="39396C"/>
                </a:solidFill>
                <a:latin typeface="Arial"/>
                <a:cs typeface="Arial"/>
              </a:rPr>
              <a:t>USD$10/MCF</a:t>
            </a:r>
            <a:endParaRPr sz="3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dirty="0" sz="2000">
                <a:solidFill>
                  <a:srgbClr val="39396C"/>
                </a:solidFill>
                <a:latin typeface="Arial"/>
                <a:cs typeface="Arial"/>
              </a:rPr>
              <a:t>(January</a:t>
            </a:r>
            <a:r>
              <a:rPr dirty="0" sz="2000" spc="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39396C"/>
                </a:solidFill>
                <a:latin typeface="Arial"/>
                <a:cs typeface="Arial"/>
              </a:rPr>
              <a:t>2026)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73467" y="1597976"/>
            <a:ext cx="7796530" cy="219138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u="sng" sz="2600" spc="-50" b="1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European</a:t>
            </a:r>
            <a:r>
              <a:rPr dirty="0" u="sng" sz="2600" spc="-185" b="1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600" spc="-120" b="1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Gas</a:t>
            </a:r>
            <a:r>
              <a:rPr dirty="0" u="sng" sz="2600" spc="-310" b="1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600" spc="-10" b="1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Production-</a:t>
            </a:r>
            <a:r>
              <a:rPr dirty="0" u="sng" sz="2600" spc="-90" b="1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600" spc="-170" b="1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SASB</a:t>
            </a:r>
            <a:r>
              <a:rPr dirty="0" u="sng" sz="2600" spc="-275" b="1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600" spc="-120" b="1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Gas</a:t>
            </a:r>
            <a:r>
              <a:rPr dirty="0" u="sng" sz="2600" spc="-290" b="1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600" spc="-10" b="1">
                <a:solidFill>
                  <a:srgbClr val="39396C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Field</a:t>
            </a:r>
            <a:endParaRPr sz="2600">
              <a:latin typeface="Arial"/>
              <a:cs typeface="Arial"/>
            </a:endParaRPr>
          </a:p>
          <a:p>
            <a:pPr marL="469265" indent="-456565">
              <a:lnSpc>
                <a:spcPts val="3100"/>
              </a:lnSpc>
              <a:spcBef>
                <a:spcPts val="605"/>
              </a:spcBef>
              <a:buClr>
                <a:srgbClr val="000000"/>
              </a:buClr>
              <a:buSzPct val="92307"/>
              <a:buChar char="•"/>
              <a:tabLst>
                <a:tab pos="469265" algn="l"/>
              </a:tabLst>
            </a:pPr>
            <a:r>
              <a:rPr dirty="0" sz="2600" spc="-100">
                <a:solidFill>
                  <a:srgbClr val="39396C"/>
                </a:solidFill>
                <a:latin typeface="Arial"/>
                <a:cs typeface="Arial"/>
              </a:rPr>
              <a:t>49%</a:t>
            </a:r>
            <a:r>
              <a:rPr dirty="0" sz="2600" spc="-2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Interest</a:t>
            </a:r>
            <a:r>
              <a:rPr dirty="0" sz="2600" spc="-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2600" spc="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35">
                <a:solidFill>
                  <a:srgbClr val="39396C"/>
                </a:solidFill>
                <a:latin typeface="Arial"/>
                <a:cs typeface="Arial"/>
              </a:rPr>
              <a:t>SASB</a:t>
            </a:r>
            <a:r>
              <a:rPr dirty="0" sz="2600" spc="-2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25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2600" spc="-25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20">
                <a:solidFill>
                  <a:srgbClr val="39396C"/>
                </a:solidFill>
                <a:latin typeface="Arial"/>
                <a:cs typeface="Arial"/>
              </a:rPr>
              <a:t>Field,</a:t>
            </a:r>
            <a:r>
              <a:rPr dirty="0" sz="2600" spc="-1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Black</a:t>
            </a:r>
            <a:r>
              <a:rPr dirty="0" sz="2600" spc="-1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30">
                <a:solidFill>
                  <a:srgbClr val="39396C"/>
                </a:solidFill>
                <a:latin typeface="Arial"/>
                <a:cs typeface="Arial"/>
              </a:rPr>
              <a:t>Sea,</a:t>
            </a:r>
            <a:r>
              <a:rPr dirty="0" sz="2600" spc="-2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39396C"/>
                </a:solidFill>
                <a:latin typeface="Arial"/>
                <a:cs typeface="Arial"/>
              </a:rPr>
              <a:t>Turkiye</a:t>
            </a:r>
            <a:endParaRPr sz="2600">
              <a:latin typeface="Arial"/>
              <a:cs typeface="Arial"/>
            </a:endParaRPr>
          </a:p>
          <a:p>
            <a:pPr marL="469900">
              <a:lnSpc>
                <a:spcPts val="3040"/>
              </a:lnSpc>
            </a:pP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-</a:t>
            </a:r>
            <a:r>
              <a:rPr dirty="0" sz="2600" spc="2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60" b="1">
                <a:solidFill>
                  <a:srgbClr val="39396C"/>
                </a:solidFill>
                <a:latin typeface="Arial"/>
                <a:cs typeface="Arial"/>
              </a:rPr>
              <a:t>323</a:t>
            </a:r>
            <a:r>
              <a:rPr dirty="0" sz="2600" spc="-27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55" b="1">
                <a:solidFill>
                  <a:srgbClr val="39396C"/>
                </a:solidFill>
                <a:latin typeface="Arial"/>
                <a:cs typeface="Arial"/>
              </a:rPr>
              <a:t>BCF</a:t>
            </a:r>
            <a:r>
              <a:rPr dirty="0" sz="2600" spc="-45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45" b="1">
                <a:solidFill>
                  <a:srgbClr val="39396C"/>
                </a:solidFill>
                <a:latin typeface="Arial"/>
                <a:cs typeface="Arial"/>
              </a:rPr>
              <a:t>OGIP</a:t>
            </a:r>
            <a:r>
              <a:rPr dirty="0" sz="2600" spc="-37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39396C"/>
                </a:solidFill>
                <a:latin typeface="Arial"/>
                <a:cs typeface="Arial"/>
              </a:rPr>
              <a:t>(100%)</a:t>
            </a:r>
            <a:endParaRPr sz="2600">
              <a:latin typeface="Arial"/>
              <a:cs typeface="Arial"/>
            </a:endParaRPr>
          </a:p>
          <a:p>
            <a:pPr lvl="1" marL="993775" indent="-229870">
              <a:lnSpc>
                <a:spcPts val="3240"/>
              </a:lnSpc>
              <a:buChar char="-"/>
              <a:tabLst>
                <a:tab pos="993775" algn="l"/>
              </a:tabLst>
            </a:pPr>
            <a:r>
              <a:rPr dirty="0" sz="2600" spc="-25">
                <a:solidFill>
                  <a:srgbClr val="39396C"/>
                </a:solidFill>
                <a:latin typeface="Arial"/>
                <a:cs typeface="Arial"/>
              </a:rPr>
              <a:t>Our</a:t>
            </a:r>
            <a:r>
              <a:rPr dirty="0" sz="2600" spc="-1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39396C"/>
                </a:solidFill>
                <a:latin typeface="Arial"/>
                <a:cs typeface="Arial"/>
              </a:rPr>
              <a:t>NPV10=</a:t>
            </a:r>
            <a:r>
              <a:rPr dirty="0" sz="2600" spc="-10" b="1">
                <a:solidFill>
                  <a:srgbClr val="39396C"/>
                </a:solidFill>
                <a:latin typeface="Arial"/>
                <a:cs typeface="Arial"/>
              </a:rPr>
              <a:t>$</a:t>
            </a:r>
            <a:r>
              <a:rPr dirty="0" sz="2750" spc="-10" b="1">
                <a:solidFill>
                  <a:srgbClr val="39396C"/>
                </a:solidFill>
                <a:latin typeface="Arial"/>
                <a:cs typeface="Arial"/>
              </a:rPr>
              <a:t>363</a:t>
            </a:r>
            <a:r>
              <a:rPr dirty="0" sz="2600" spc="-10" b="1">
                <a:solidFill>
                  <a:srgbClr val="39396C"/>
                </a:solidFill>
                <a:latin typeface="Arial"/>
                <a:cs typeface="Arial"/>
              </a:rPr>
              <a:t>m</a:t>
            </a:r>
            <a:endParaRPr sz="2600">
              <a:latin typeface="Arial"/>
              <a:cs typeface="Arial"/>
            </a:endParaRPr>
          </a:p>
          <a:p>
            <a:pPr lvl="1" marL="1005205" indent="-229870">
              <a:lnSpc>
                <a:spcPct val="100000"/>
              </a:lnSpc>
              <a:spcBef>
                <a:spcPts val="225"/>
              </a:spcBef>
              <a:buChar char="-"/>
              <a:tabLst>
                <a:tab pos="1005205" algn="l"/>
              </a:tabLst>
            </a:pPr>
            <a:r>
              <a:rPr dirty="0" sz="2600" spc="-95">
                <a:solidFill>
                  <a:srgbClr val="39396C"/>
                </a:solidFill>
                <a:latin typeface="Arial"/>
                <a:cs typeface="Arial"/>
              </a:rPr>
              <a:t>2P</a:t>
            </a:r>
            <a:r>
              <a:rPr dirty="0" sz="2600" spc="-3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reserves</a:t>
            </a:r>
            <a:r>
              <a:rPr dirty="0" sz="2600" spc="-11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80" b="1">
                <a:solidFill>
                  <a:srgbClr val="39396C"/>
                </a:solidFill>
                <a:latin typeface="Arial"/>
                <a:cs typeface="Arial"/>
              </a:rPr>
              <a:t>62.3</a:t>
            </a:r>
            <a:r>
              <a:rPr dirty="0" sz="2600" spc="-26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55" b="1">
                <a:solidFill>
                  <a:srgbClr val="39396C"/>
                </a:solidFill>
                <a:latin typeface="Arial"/>
                <a:cs typeface="Arial"/>
              </a:rPr>
              <a:t>BCF</a:t>
            </a:r>
            <a:r>
              <a:rPr dirty="0" sz="2600" spc="-459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85">
                <a:solidFill>
                  <a:srgbClr val="39396C"/>
                </a:solidFill>
                <a:latin typeface="Arial"/>
                <a:cs typeface="Arial"/>
              </a:rPr>
              <a:t>(Dec</a:t>
            </a:r>
            <a:r>
              <a:rPr dirty="0" sz="2600" spc="-2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204">
                <a:solidFill>
                  <a:srgbClr val="39396C"/>
                </a:solidFill>
                <a:latin typeface="Arial"/>
                <a:cs typeface="Arial"/>
              </a:rPr>
              <a:t>31</a:t>
            </a:r>
            <a:r>
              <a:rPr dirty="0" sz="2600" spc="-43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20">
                <a:solidFill>
                  <a:srgbClr val="39396C"/>
                </a:solidFill>
                <a:latin typeface="Arial"/>
                <a:cs typeface="Arial"/>
              </a:rPr>
              <a:t>‘24)</a:t>
            </a:r>
            <a:endParaRPr sz="2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3467" y="4173791"/>
            <a:ext cx="8595995" cy="21901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469265" indent="-456565">
              <a:lnSpc>
                <a:spcPts val="3100"/>
              </a:lnSpc>
              <a:spcBef>
                <a:spcPts val="125"/>
              </a:spcBef>
              <a:buClr>
                <a:srgbClr val="000000"/>
              </a:buClr>
              <a:buSzPct val="92307"/>
              <a:buChar char="•"/>
              <a:tabLst>
                <a:tab pos="469265" algn="l"/>
              </a:tabLst>
            </a:pP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Development</a:t>
            </a:r>
            <a:r>
              <a:rPr dirty="0" sz="2600" spc="-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Program </a:t>
            </a:r>
            <a:r>
              <a:rPr dirty="0" sz="2600" spc="45">
                <a:solidFill>
                  <a:srgbClr val="39396C"/>
                </a:solidFill>
                <a:latin typeface="Arial"/>
                <a:cs typeface="Arial"/>
              </a:rPr>
              <a:t>targeting</a:t>
            </a:r>
            <a:r>
              <a:rPr dirty="0" sz="2600" spc="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b="1">
                <a:solidFill>
                  <a:srgbClr val="39396C"/>
                </a:solidFill>
                <a:latin typeface="Arial"/>
                <a:cs typeface="Arial"/>
              </a:rPr>
              <a:t>~</a:t>
            </a:r>
            <a:r>
              <a:rPr dirty="0" sz="2600" spc="-25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204">
                <a:solidFill>
                  <a:srgbClr val="39396C"/>
                </a:solidFill>
                <a:latin typeface="Arial"/>
                <a:cs typeface="Arial"/>
              </a:rPr>
              <a:t>17</a:t>
            </a:r>
            <a:r>
              <a:rPr dirty="0" sz="2600" spc="-4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+</a:t>
            </a:r>
            <a:r>
              <a:rPr dirty="0" sz="2600" spc="-3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production</a:t>
            </a:r>
            <a:r>
              <a:rPr dirty="0" sz="2600" spc="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39396C"/>
                </a:solidFill>
                <a:latin typeface="Arial"/>
                <a:cs typeface="Arial"/>
              </a:rPr>
              <a:t>wells</a:t>
            </a:r>
            <a:endParaRPr sz="2600">
              <a:latin typeface="Arial"/>
              <a:cs typeface="Arial"/>
            </a:endParaRPr>
          </a:p>
          <a:p>
            <a:pPr lvl="1" marL="1005205" indent="-229870">
              <a:lnSpc>
                <a:spcPts val="3100"/>
              </a:lnSpc>
              <a:buChar char="-"/>
              <a:tabLst>
                <a:tab pos="1005205" algn="l"/>
              </a:tabLst>
            </a:pPr>
            <a:r>
              <a:rPr dirty="0" sz="2600" spc="-25">
                <a:solidFill>
                  <a:srgbClr val="39396C"/>
                </a:solidFill>
                <a:latin typeface="Arial"/>
                <a:cs typeface="Arial"/>
              </a:rPr>
              <a:t>2023</a:t>
            </a:r>
            <a:r>
              <a:rPr dirty="0" sz="2600" spc="-1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-</a:t>
            </a:r>
            <a:r>
              <a:rPr dirty="0" sz="2600" spc="2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5</a:t>
            </a:r>
            <a:r>
              <a:rPr dirty="0" sz="2600" spc="-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wells</a:t>
            </a:r>
            <a:r>
              <a:rPr dirty="0" sz="2600" spc="-1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65">
                <a:solidFill>
                  <a:srgbClr val="39396C"/>
                </a:solidFill>
                <a:latin typeface="Arial"/>
                <a:cs typeface="Arial"/>
              </a:rPr>
              <a:t>drilled</a:t>
            </a:r>
            <a:r>
              <a:rPr dirty="0" sz="2600" spc="-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in </a:t>
            </a:r>
            <a:r>
              <a:rPr dirty="0" sz="2600" spc="-20">
                <a:solidFill>
                  <a:srgbClr val="39396C"/>
                </a:solidFill>
                <a:latin typeface="Arial"/>
                <a:cs typeface="Arial"/>
              </a:rPr>
              <a:t>2023</a:t>
            </a:r>
            <a:endParaRPr sz="2600">
              <a:latin typeface="Arial"/>
              <a:cs typeface="Arial"/>
            </a:endParaRPr>
          </a:p>
          <a:p>
            <a:pPr marL="775335">
              <a:lnSpc>
                <a:spcPts val="3100"/>
              </a:lnSpc>
              <a:spcBef>
                <a:spcPts val="35"/>
              </a:spcBef>
            </a:pP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-</a:t>
            </a:r>
            <a:r>
              <a:rPr dirty="0" sz="2600" spc="3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2024-</a:t>
            </a:r>
            <a:r>
              <a:rPr dirty="0" sz="2600" spc="-25">
                <a:solidFill>
                  <a:srgbClr val="39396C"/>
                </a:solidFill>
                <a:latin typeface="Arial"/>
                <a:cs typeface="Arial"/>
              </a:rPr>
              <a:t>2025–</a:t>
            </a:r>
            <a:r>
              <a:rPr dirty="0" sz="2600" spc="-8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50">
                <a:solidFill>
                  <a:srgbClr val="39396C"/>
                </a:solidFill>
                <a:latin typeface="Arial"/>
                <a:cs typeface="Arial"/>
              </a:rPr>
              <a:t>8+</a:t>
            </a:r>
            <a:r>
              <a:rPr dirty="0" sz="2600" spc="-20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39396C"/>
                </a:solidFill>
                <a:latin typeface="Arial"/>
                <a:cs typeface="Arial"/>
              </a:rPr>
              <a:t>workovers</a:t>
            </a:r>
            <a:endParaRPr sz="2600">
              <a:latin typeface="Arial"/>
              <a:cs typeface="Arial"/>
            </a:endParaRPr>
          </a:p>
          <a:p>
            <a:pPr lvl="1" marL="993775" indent="-229870">
              <a:lnSpc>
                <a:spcPts val="3100"/>
              </a:lnSpc>
              <a:buChar char="-"/>
              <a:tabLst>
                <a:tab pos="993775" algn="l"/>
              </a:tabLst>
            </a:pPr>
            <a:r>
              <a:rPr dirty="0" sz="2600" spc="75">
                <a:solidFill>
                  <a:srgbClr val="39396C"/>
                </a:solidFill>
                <a:latin typeface="Arial"/>
                <a:cs typeface="Arial"/>
              </a:rPr>
              <a:t>drilling</a:t>
            </a:r>
            <a:r>
              <a:rPr dirty="0" sz="2600" spc="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program</a:t>
            </a:r>
            <a:r>
              <a:rPr dirty="0" sz="2600" spc="-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45">
                <a:solidFill>
                  <a:srgbClr val="39396C"/>
                </a:solidFill>
                <a:latin typeface="Arial"/>
                <a:cs typeface="Arial"/>
              </a:rPr>
              <a:t>targeting</a:t>
            </a:r>
            <a:r>
              <a:rPr dirty="0" sz="2600" spc="-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204">
                <a:solidFill>
                  <a:srgbClr val="39396C"/>
                </a:solidFill>
                <a:latin typeface="Arial"/>
                <a:cs typeface="Arial"/>
              </a:rPr>
              <a:t>17</a:t>
            </a:r>
            <a:r>
              <a:rPr dirty="0" sz="2600" spc="-43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39396C"/>
                </a:solidFill>
                <a:latin typeface="Arial"/>
                <a:cs typeface="Arial"/>
              </a:rPr>
              <a:t>wells</a:t>
            </a:r>
            <a:endParaRPr sz="26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1460"/>
              </a:spcBef>
              <a:buClr>
                <a:srgbClr val="000000"/>
              </a:buClr>
              <a:buSzPct val="92307"/>
              <a:buChar char="•"/>
              <a:tabLst>
                <a:tab pos="469265" algn="l"/>
              </a:tabLst>
            </a:pP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Targeting</a:t>
            </a:r>
            <a:r>
              <a:rPr dirty="0" sz="2600" spc="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production</a:t>
            </a:r>
            <a:r>
              <a:rPr dirty="0" sz="2600" spc="1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-</a:t>
            </a:r>
            <a:r>
              <a:rPr dirty="0" sz="2600" spc="-3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45">
                <a:solidFill>
                  <a:srgbClr val="39396C"/>
                </a:solidFill>
                <a:latin typeface="Arial"/>
                <a:cs typeface="Arial"/>
              </a:rPr>
              <a:t>100mmcf/d</a:t>
            </a:r>
            <a:r>
              <a:rPr dirty="0" sz="2600" spc="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55">
                <a:solidFill>
                  <a:srgbClr val="39396C"/>
                </a:solidFill>
                <a:latin typeface="Arial"/>
                <a:cs typeface="Arial"/>
              </a:rPr>
              <a:t>by</a:t>
            </a:r>
            <a:r>
              <a:rPr dirty="0" sz="2600" spc="1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20">
                <a:solidFill>
                  <a:srgbClr val="39396C"/>
                </a:solidFill>
                <a:latin typeface="Arial"/>
                <a:cs typeface="Arial"/>
              </a:rPr>
              <a:t>2027</a:t>
            </a:r>
            <a:endParaRPr sz="2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76275" y="1819275"/>
            <a:ext cx="142875" cy="200025"/>
          </a:xfrm>
          <a:custGeom>
            <a:avLst/>
            <a:gdLst/>
            <a:ahLst/>
            <a:cxnLst/>
            <a:rect l="l" t="t" r="r" b="b"/>
            <a:pathLst>
              <a:path w="142875" h="200025">
                <a:moveTo>
                  <a:pt x="71399" y="0"/>
                </a:moveTo>
                <a:lnTo>
                  <a:pt x="0" y="0"/>
                </a:lnTo>
                <a:lnTo>
                  <a:pt x="0" y="199644"/>
                </a:lnTo>
                <a:lnTo>
                  <a:pt x="71399" y="199644"/>
                </a:lnTo>
                <a:lnTo>
                  <a:pt x="142798" y="99695"/>
                </a:lnTo>
                <a:lnTo>
                  <a:pt x="7139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8313419" y="7199630"/>
            <a:ext cx="1743710" cy="76327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560070" marR="5080" indent="-548005">
              <a:lnSpc>
                <a:spcPct val="101699"/>
              </a:lnSpc>
              <a:spcBef>
                <a:spcPts val="50"/>
              </a:spcBef>
            </a:pP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Low</a:t>
            </a:r>
            <a:r>
              <a:rPr dirty="0" sz="2400" spc="-1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55">
                <a:solidFill>
                  <a:srgbClr val="39396C"/>
                </a:solidFill>
                <a:latin typeface="Arial"/>
                <a:cs typeface="Arial"/>
              </a:rPr>
              <a:t>Royalty </a:t>
            </a:r>
            <a:r>
              <a:rPr dirty="0" sz="2400" spc="-20">
                <a:solidFill>
                  <a:srgbClr val="39396C"/>
                </a:solidFill>
                <a:latin typeface="Arial"/>
                <a:cs typeface="Arial"/>
              </a:rPr>
              <a:t>Rate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39758" y="8333676"/>
            <a:ext cx="1113790" cy="517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spc="-95">
                <a:solidFill>
                  <a:srgbClr val="39396C"/>
                </a:solidFill>
                <a:latin typeface="Arial"/>
                <a:cs typeface="Arial"/>
              </a:rPr>
              <a:t>12.5%</a:t>
            </a:r>
            <a:endParaRPr sz="3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9310" y="9578975"/>
            <a:ext cx="7179309" cy="4203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25"/>
              </a:spcBef>
            </a:pPr>
            <a:r>
              <a:rPr dirty="0" sz="1250" spc="-10">
                <a:solidFill>
                  <a:srgbClr val="1F477B"/>
                </a:solidFill>
                <a:latin typeface="Arial"/>
                <a:cs typeface="Arial"/>
              </a:rPr>
              <a:t>**See</a:t>
            </a:r>
            <a:r>
              <a:rPr dirty="0" sz="1250" spc="-15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45">
                <a:solidFill>
                  <a:srgbClr val="1F477B"/>
                </a:solidFill>
                <a:latin typeface="Arial"/>
                <a:cs typeface="Arial"/>
              </a:rPr>
              <a:t>appendix</a:t>
            </a:r>
            <a:r>
              <a:rPr dirty="0" sz="1250" spc="-65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1F477B"/>
                </a:solidFill>
                <a:latin typeface="Arial"/>
                <a:cs typeface="Arial"/>
              </a:rPr>
              <a:t>for</a:t>
            </a:r>
            <a:r>
              <a:rPr dirty="0" sz="1250" spc="-25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20">
                <a:solidFill>
                  <a:srgbClr val="1F477B"/>
                </a:solidFill>
                <a:latin typeface="Arial"/>
                <a:cs typeface="Arial"/>
              </a:rPr>
              <a:t>definitions.</a:t>
            </a:r>
            <a:r>
              <a:rPr dirty="0" sz="1250" spc="5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35">
                <a:solidFill>
                  <a:srgbClr val="1F477B"/>
                </a:solidFill>
                <a:latin typeface="Arial"/>
                <a:cs typeface="Arial"/>
              </a:rPr>
              <a:t>Management</a:t>
            </a:r>
            <a:r>
              <a:rPr dirty="0" sz="125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1F477B"/>
                </a:solidFill>
                <a:latin typeface="Arial"/>
                <a:cs typeface="Arial"/>
              </a:rPr>
              <a:t>estimate</a:t>
            </a:r>
            <a:r>
              <a:rPr dirty="0" sz="1250" spc="-2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1F477B"/>
                </a:solidFill>
                <a:latin typeface="Arial"/>
                <a:cs typeface="Arial"/>
              </a:rPr>
              <a:t>for</a:t>
            </a:r>
            <a:r>
              <a:rPr dirty="0" sz="1250" spc="-3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1F477B"/>
                </a:solidFill>
                <a:latin typeface="Arial"/>
                <a:cs typeface="Arial"/>
              </a:rPr>
              <a:t>current</a:t>
            </a:r>
            <a:r>
              <a:rPr dirty="0" sz="1250" spc="-4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50">
                <a:solidFill>
                  <a:srgbClr val="1F477B"/>
                </a:solidFill>
                <a:latin typeface="Arial"/>
                <a:cs typeface="Arial"/>
              </a:rPr>
              <a:t>20+</a:t>
            </a:r>
            <a:r>
              <a:rPr dirty="0" sz="1250" spc="-9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1F477B"/>
                </a:solidFill>
                <a:latin typeface="Arial"/>
                <a:cs typeface="Arial"/>
              </a:rPr>
              <a:t>well</a:t>
            </a:r>
            <a:r>
              <a:rPr dirty="0" sz="1250" spc="-5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1F477B"/>
                </a:solidFill>
                <a:latin typeface="Arial"/>
                <a:cs typeface="Arial"/>
              </a:rPr>
              <a:t>drilling</a:t>
            </a:r>
            <a:r>
              <a:rPr dirty="0" sz="1250" spc="5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1F477B"/>
                </a:solidFill>
                <a:latin typeface="Arial"/>
                <a:cs typeface="Arial"/>
              </a:rPr>
              <a:t>program.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250">
                <a:solidFill>
                  <a:srgbClr val="1F477B"/>
                </a:solidFill>
                <a:latin typeface="Arial"/>
                <a:cs typeface="Arial"/>
              </a:rPr>
              <a:t>*Operator</a:t>
            </a:r>
            <a:r>
              <a:rPr dirty="0" sz="1250" spc="-25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1F477B"/>
                </a:solidFill>
                <a:latin typeface="Arial"/>
                <a:cs typeface="Arial"/>
              </a:rPr>
              <a:t>of</a:t>
            </a:r>
            <a:r>
              <a:rPr dirty="0" sz="1250" spc="-10">
                <a:solidFill>
                  <a:srgbClr val="1F477B"/>
                </a:solidFill>
                <a:latin typeface="Arial"/>
                <a:cs typeface="Arial"/>
              </a:rPr>
              <a:t> drilling</a:t>
            </a:r>
            <a:r>
              <a:rPr dirty="0" sz="1250" spc="-5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30">
                <a:solidFill>
                  <a:srgbClr val="1F477B"/>
                </a:solidFill>
                <a:latin typeface="Arial"/>
                <a:cs typeface="Arial"/>
              </a:rPr>
              <a:t>operations</a:t>
            </a:r>
            <a:r>
              <a:rPr dirty="0" sz="1250" spc="-50">
                <a:solidFill>
                  <a:srgbClr val="1F477B"/>
                </a:solidFill>
                <a:latin typeface="Arial"/>
                <a:cs typeface="Arial"/>
              </a:rPr>
              <a:t> and</a:t>
            </a:r>
            <a:r>
              <a:rPr dirty="0" sz="1250" spc="-4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1F477B"/>
                </a:solidFill>
                <a:latin typeface="Arial"/>
                <a:cs typeface="Arial"/>
              </a:rPr>
              <a:t>work/drilling</a:t>
            </a:r>
            <a:r>
              <a:rPr dirty="0" sz="1250" spc="-15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20">
                <a:solidFill>
                  <a:srgbClr val="1F477B"/>
                </a:solidFill>
                <a:latin typeface="Arial"/>
                <a:cs typeface="Arial"/>
              </a:rPr>
              <a:t>program;</a:t>
            </a:r>
            <a:r>
              <a:rPr dirty="0" sz="1250" spc="-65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114">
                <a:solidFill>
                  <a:srgbClr val="1F477B"/>
                </a:solidFill>
                <a:latin typeface="Arial"/>
                <a:cs typeface="Arial"/>
              </a:rPr>
              <a:t>TPAO</a:t>
            </a:r>
            <a:r>
              <a:rPr dirty="0" sz="1250" spc="-155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30">
                <a:solidFill>
                  <a:srgbClr val="1F477B"/>
                </a:solidFill>
                <a:latin typeface="Arial"/>
                <a:cs typeface="Arial"/>
              </a:rPr>
              <a:t>is</a:t>
            </a:r>
            <a:r>
              <a:rPr dirty="0" sz="1250" spc="-9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1F477B"/>
                </a:solidFill>
                <a:latin typeface="Arial"/>
                <a:cs typeface="Arial"/>
              </a:rPr>
              <a:t>operator</a:t>
            </a:r>
            <a:r>
              <a:rPr dirty="0" sz="1250" spc="-5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1F477B"/>
                </a:solidFill>
                <a:latin typeface="Arial"/>
                <a:cs typeface="Arial"/>
              </a:rPr>
              <a:t>for</a:t>
            </a:r>
            <a:r>
              <a:rPr dirty="0" sz="1250" spc="-2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1F477B"/>
                </a:solidFill>
                <a:latin typeface="Arial"/>
                <a:cs typeface="Arial"/>
              </a:rPr>
              <a:t>daily</a:t>
            </a:r>
            <a:r>
              <a:rPr dirty="0" sz="1250" spc="-10">
                <a:solidFill>
                  <a:srgbClr val="1F477B"/>
                </a:solidFill>
                <a:latin typeface="Arial"/>
                <a:cs typeface="Arial"/>
              </a:rPr>
              <a:t> production</a:t>
            </a:r>
            <a:r>
              <a:rPr dirty="0" sz="1250" spc="2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1F477B"/>
                </a:solidFill>
                <a:latin typeface="Arial"/>
                <a:cs typeface="Arial"/>
              </a:rPr>
              <a:t>activities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97250" y="419100"/>
            <a:ext cx="1600200" cy="55245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2950443" y="1301051"/>
            <a:ext cx="3631565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spc="-35" b="1">
                <a:solidFill>
                  <a:srgbClr val="39396C"/>
                </a:solidFill>
                <a:latin typeface="Arial"/>
                <a:cs typeface="Arial"/>
              </a:rPr>
              <a:t>Recent</a:t>
            </a:r>
            <a:r>
              <a:rPr dirty="0" sz="2750" spc="-21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750" spc="-10" b="1">
                <a:solidFill>
                  <a:srgbClr val="39396C"/>
                </a:solidFill>
                <a:latin typeface="Arial"/>
                <a:cs typeface="Arial"/>
              </a:rPr>
              <a:t>Achievements</a:t>
            </a:r>
            <a:endParaRPr sz="275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-25"/>
            <a:ext cx="723900" cy="1133475"/>
          </a:xfrm>
          <a:custGeom>
            <a:avLst/>
            <a:gdLst/>
            <a:ahLst/>
            <a:cxnLst/>
            <a:rect l="l" t="t" r="r" b="b"/>
            <a:pathLst>
              <a:path w="723900" h="1133475">
                <a:moveTo>
                  <a:pt x="723900" y="0"/>
                </a:moveTo>
                <a:lnTo>
                  <a:pt x="0" y="0"/>
                </a:lnTo>
                <a:lnTo>
                  <a:pt x="0" y="1133246"/>
                </a:lnTo>
                <a:lnTo>
                  <a:pt x="723900" y="1133246"/>
                </a:lnTo>
                <a:lnTo>
                  <a:pt x="72390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0730865" y="7199630"/>
            <a:ext cx="1282700" cy="76327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50"/>
              </a:spcBef>
            </a:pPr>
            <a:r>
              <a:rPr dirty="0" sz="2400" spc="-45">
                <a:solidFill>
                  <a:srgbClr val="39396C"/>
                </a:solidFill>
                <a:latin typeface="Arial"/>
                <a:cs typeface="Arial"/>
              </a:rPr>
              <a:t>Reserves </a:t>
            </a:r>
            <a:r>
              <a:rPr dirty="0" sz="2400" spc="-10">
                <a:solidFill>
                  <a:srgbClr val="39396C"/>
                </a:solidFill>
                <a:latin typeface="Arial"/>
                <a:cs typeface="Arial"/>
              </a:rPr>
              <a:t>Growth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923269" y="8333676"/>
            <a:ext cx="1113790" cy="517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spc="-95">
                <a:solidFill>
                  <a:srgbClr val="39396C"/>
                </a:solidFill>
                <a:latin typeface="Arial"/>
                <a:cs typeface="Arial"/>
              </a:rPr>
              <a:t>22.5%</a:t>
            </a:r>
            <a:endParaRPr sz="32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105275" y="7248525"/>
            <a:ext cx="0" cy="1800225"/>
          </a:xfrm>
          <a:custGeom>
            <a:avLst/>
            <a:gdLst/>
            <a:ahLst/>
            <a:cxnLst/>
            <a:rect l="l" t="t" r="r" b="b"/>
            <a:pathLst>
              <a:path w="0" h="1800225">
                <a:moveTo>
                  <a:pt x="0" y="0"/>
                </a:moveTo>
                <a:lnTo>
                  <a:pt x="0" y="1800174"/>
                </a:lnTo>
              </a:path>
            </a:pathLst>
          </a:custGeom>
          <a:ln w="38100">
            <a:solidFill>
              <a:srgbClr val="BDBD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962900" y="7181850"/>
            <a:ext cx="0" cy="1800225"/>
          </a:xfrm>
          <a:custGeom>
            <a:avLst/>
            <a:gdLst/>
            <a:ahLst/>
            <a:cxnLst/>
            <a:rect l="l" t="t" r="r" b="b"/>
            <a:pathLst>
              <a:path w="0" h="1800225">
                <a:moveTo>
                  <a:pt x="0" y="0"/>
                </a:moveTo>
                <a:lnTo>
                  <a:pt x="0" y="1800225"/>
                </a:lnTo>
              </a:path>
            </a:pathLst>
          </a:custGeom>
          <a:ln w="38100">
            <a:solidFill>
              <a:srgbClr val="BDBD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47700" y="7229475"/>
            <a:ext cx="0" cy="1800225"/>
          </a:xfrm>
          <a:custGeom>
            <a:avLst/>
            <a:gdLst/>
            <a:ahLst/>
            <a:cxnLst/>
            <a:rect l="l" t="t" r="r" b="b"/>
            <a:pathLst>
              <a:path w="0" h="1800225">
                <a:moveTo>
                  <a:pt x="0" y="0"/>
                </a:moveTo>
                <a:lnTo>
                  <a:pt x="0" y="1800199"/>
                </a:lnTo>
              </a:path>
            </a:pathLst>
          </a:custGeom>
          <a:ln w="38100">
            <a:solidFill>
              <a:srgbClr val="BDBD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0287000" y="7181850"/>
            <a:ext cx="0" cy="1800225"/>
          </a:xfrm>
          <a:custGeom>
            <a:avLst/>
            <a:gdLst/>
            <a:ahLst/>
            <a:cxnLst/>
            <a:rect l="l" t="t" r="r" b="b"/>
            <a:pathLst>
              <a:path w="0" h="1800225">
                <a:moveTo>
                  <a:pt x="0" y="0"/>
                </a:moveTo>
                <a:lnTo>
                  <a:pt x="0" y="1800225"/>
                </a:lnTo>
              </a:path>
            </a:pathLst>
          </a:custGeom>
          <a:ln w="38100">
            <a:solidFill>
              <a:srgbClr val="BDBD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2201525" y="7181850"/>
            <a:ext cx="0" cy="1800225"/>
          </a:xfrm>
          <a:custGeom>
            <a:avLst/>
            <a:gdLst/>
            <a:ahLst/>
            <a:cxnLst/>
            <a:rect l="l" t="t" r="r" b="b"/>
            <a:pathLst>
              <a:path w="0" h="1800225">
                <a:moveTo>
                  <a:pt x="0" y="0"/>
                </a:moveTo>
                <a:lnTo>
                  <a:pt x="0" y="1800225"/>
                </a:lnTo>
              </a:path>
            </a:pathLst>
          </a:custGeom>
          <a:ln w="38100">
            <a:solidFill>
              <a:srgbClr val="BDBD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3347318" y="9578340"/>
            <a:ext cx="838200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135">
                <a:solidFill>
                  <a:srgbClr val="39396C"/>
                </a:solidFill>
                <a:latin typeface="Arial"/>
                <a:cs typeface="Arial"/>
              </a:rPr>
              <a:t>CSE:</a:t>
            </a:r>
            <a:r>
              <a:rPr dirty="0" sz="1550" spc="-2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50" spc="-25">
                <a:solidFill>
                  <a:srgbClr val="39396C"/>
                </a:solidFill>
                <a:latin typeface="Arial"/>
                <a:cs typeface="Arial"/>
              </a:rPr>
              <a:t>TCF</a:t>
            </a:r>
            <a:endParaRPr sz="15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347189" y="9578340"/>
            <a:ext cx="1680845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1940" algn="l"/>
              </a:tabLst>
            </a:pPr>
            <a:r>
              <a:rPr dirty="0" sz="1550" spc="-50">
                <a:solidFill>
                  <a:srgbClr val="39396C"/>
                </a:solidFill>
                <a:latin typeface="Arial"/>
                <a:cs typeface="Arial"/>
              </a:rPr>
              <a:t>|</a:t>
            </a:r>
            <a:r>
              <a:rPr dirty="0" sz="1550">
                <a:solidFill>
                  <a:srgbClr val="39396C"/>
                </a:solidFill>
                <a:latin typeface="Arial"/>
                <a:cs typeface="Arial"/>
              </a:rPr>
              <a:t>	Frankfurt:</a:t>
            </a:r>
            <a:r>
              <a:rPr dirty="0" sz="1550" spc="2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50" spc="-20">
                <a:solidFill>
                  <a:srgbClr val="39396C"/>
                </a:solidFill>
                <a:latin typeface="Arial"/>
                <a:cs typeface="Arial"/>
              </a:rPr>
              <a:t>Z620</a:t>
            </a:r>
            <a:endParaRPr sz="15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252189" y="9578340"/>
            <a:ext cx="1602740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3210" algn="l"/>
              </a:tabLst>
            </a:pPr>
            <a:r>
              <a:rPr dirty="0" sz="1550" spc="-50">
                <a:solidFill>
                  <a:srgbClr val="39396C"/>
                </a:solidFill>
                <a:latin typeface="Arial"/>
                <a:cs typeface="Arial"/>
              </a:rPr>
              <a:t>|</a:t>
            </a:r>
            <a:r>
              <a:rPr dirty="0" sz="155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550" spc="-90">
                <a:solidFill>
                  <a:srgbClr val="39396C"/>
                </a:solidFill>
                <a:latin typeface="Arial"/>
                <a:cs typeface="Arial"/>
              </a:rPr>
              <a:t>OTCQB:</a:t>
            </a:r>
            <a:r>
              <a:rPr dirty="0" sz="1550" spc="-1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50" spc="-60">
                <a:solidFill>
                  <a:srgbClr val="39396C"/>
                </a:solidFill>
                <a:latin typeface="Arial"/>
                <a:cs typeface="Arial"/>
              </a:rPr>
              <a:t>TRLEF</a:t>
            </a:r>
            <a:endParaRPr sz="15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2958826" y="6157976"/>
            <a:ext cx="5057140" cy="0"/>
          </a:xfrm>
          <a:custGeom>
            <a:avLst/>
            <a:gdLst/>
            <a:ahLst/>
            <a:cxnLst/>
            <a:rect l="l" t="t" r="r" b="b"/>
            <a:pathLst>
              <a:path w="5057140" h="0">
                <a:moveTo>
                  <a:pt x="5057140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12980416" y="6247701"/>
            <a:ext cx="3673475" cy="6515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3170"/>
              </a:lnSpc>
              <a:spcBef>
                <a:spcPts val="125"/>
              </a:spcBef>
            </a:pPr>
            <a:r>
              <a:rPr dirty="0" sz="2750" b="1">
                <a:solidFill>
                  <a:srgbClr val="39396C"/>
                </a:solidFill>
                <a:latin typeface="Arial"/>
                <a:cs typeface="Arial"/>
              </a:rPr>
              <a:t>Market</a:t>
            </a:r>
            <a:r>
              <a:rPr dirty="0" sz="2750" spc="6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750" spc="-10" b="1">
                <a:solidFill>
                  <a:srgbClr val="39396C"/>
                </a:solidFill>
                <a:latin typeface="Arial"/>
                <a:cs typeface="Arial"/>
              </a:rPr>
              <a:t>Capitalization: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1730"/>
              </a:lnSpc>
            </a:pPr>
            <a:r>
              <a:rPr dirty="0" sz="1550" spc="60">
                <a:solidFill>
                  <a:srgbClr val="39396C"/>
                </a:solidFill>
                <a:latin typeface="Arial"/>
                <a:cs typeface="Arial"/>
              </a:rPr>
              <a:t>August</a:t>
            </a:r>
            <a:r>
              <a:rPr dirty="0" sz="1550" spc="1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50" spc="55">
                <a:solidFill>
                  <a:srgbClr val="39396C"/>
                </a:solidFill>
                <a:latin typeface="Arial"/>
                <a:cs typeface="Arial"/>
              </a:rPr>
              <a:t>21</a:t>
            </a:r>
            <a:r>
              <a:rPr dirty="0" sz="1550" spc="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50" spc="-25">
                <a:solidFill>
                  <a:srgbClr val="39396C"/>
                </a:solidFill>
                <a:latin typeface="Arial"/>
                <a:cs typeface="Arial"/>
              </a:rPr>
              <a:t>‘25</a:t>
            </a:r>
            <a:endParaRPr sz="1550">
              <a:latin typeface="Arial"/>
              <a:cs typeface="Arial"/>
            </a:endParaRPr>
          </a:p>
        </p:txBody>
      </p: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12954000" y="7051619"/>
          <a:ext cx="5127625" cy="2242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66440"/>
                <a:gridCol w="1784985"/>
              </a:tblGrid>
              <a:tr h="371475">
                <a:tc>
                  <a:txBody>
                    <a:bodyPr/>
                    <a:lstStyle/>
                    <a:p>
                      <a:pPr marL="52705">
                        <a:lnSpc>
                          <a:spcPts val="2235"/>
                        </a:lnSpc>
                      </a:pPr>
                      <a:r>
                        <a:rPr dirty="0" sz="200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Market</a:t>
                      </a:r>
                      <a:r>
                        <a:rPr dirty="0" sz="2000" spc="1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Cap: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9050">
                      <a:solidFill>
                        <a:srgbClr val="39396C"/>
                      </a:solidFill>
                      <a:prstDash val="solid"/>
                    </a:lnB>
                    <a:solidFill>
                      <a:srgbClr val="C1DFFF">
                        <a:alpha val="6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marR="31750">
                        <a:lnSpc>
                          <a:spcPts val="2340"/>
                        </a:lnSpc>
                      </a:pPr>
                      <a:r>
                        <a:rPr dirty="0" sz="2000" spc="-1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CND$</a:t>
                      </a:r>
                      <a:r>
                        <a:rPr dirty="0" sz="2000" spc="-24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6.14m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9050">
                      <a:solidFill>
                        <a:srgbClr val="39396C"/>
                      </a:solidFill>
                      <a:prstDash val="solid"/>
                    </a:lnB>
                    <a:solidFill>
                      <a:srgbClr val="C1DFFF">
                        <a:alpha val="61175"/>
                      </a:srgbClr>
                    </a:solidFill>
                  </a:tcPr>
                </a:tc>
              </a:tr>
              <a:tr h="386715">
                <a:tc>
                  <a:txBody>
                    <a:bodyPr/>
                    <a:lstStyle/>
                    <a:p>
                      <a:pPr marL="52705">
                        <a:lnSpc>
                          <a:spcPts val="2110"/>
                        </a:lnSpc>
                      </a:pPr>
                      <a:r>
                        <a:rPr dirty="0" sz="2000" spc="-3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Share</a:t>
                      </a:r>
                      <a:r>
                        <a:rPr dirty="0" sz="2000" spc="-13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Price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9050">
                      <a:solidFill>
                        <a:srgbClr val="39396C"/>
                      </a:solidFill>
                      <a:prstDash val="solid"/>
                    </a:lnT>
                    <a:lnB w="19050">
                      <a:solidFill>
                        <a:srgbClr val="39396C"/>
                      </a:solidFill>
                      <a:prstDash val="solid"/>
                    </a:lnB>
                    <a:solidFill>
                      <a:srgbClr val="C1DFFF">
                        <a:alpha val="6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marR="46355">
                        <a:lnSpc>
                          <a:spcPts val="2215"/>
                        </a:lnSpc>
                      </a:pPr>
                      <a:r>
                        <a:rPr dirty="0" sz="2000" spc="-1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CND$</a:t>
                      </a:r>
                      <a:r>
                        <a:rPr dirty="0" sz="2000" spc="-24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0.03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9050">
                      <a:solidFill>
                        <a:srgbClr val="39396C"/>
                      </a:solidFill>
                      <a:prstDash val="solid"/>
                    </a:lnT>
                    <a:lnB w="19050">
                      <a:solidFill>
                        <a:srgbClr val="39396C"/>
                      </a:solidFill>
                      <a:prstDash val="solid"/>
                    </a:lnB>
                    <a:solidFill>
                      <a:srgbClr val="C1DFFF">
                        <a:alpha val="61175"/>
                      </a:srgbClr>
                    </a:solidFill>
                  </a:tcPr>
                </a:tc>
              </a:tr>
              <a:tr h="339090"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2000" spc="-2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Basic</a:t>
                      </a:r>
                      <a:r>
                        <a:rPr dirty="0" sz="2000" spc="-9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Shares</a:t>
                      </a:r>
                      <a:r>
                        <a:rPr dirty="0" sz="2000" spc="-18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Outstanding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19050">
                      <a:solidFill>
                        <a:srgbClr val="39396C"/>
                      </a:solidFill>
                      <a:prstDash val="solid"/>
                    </a:lnT>
                    <a:lnB w="19050">
                      <a:solidFill>
                        <a:srgbClr val="39396C"/>
                      </a:solidFill>
                      <a:prstDash val="solid"/>
                    </a:lnB>
                    <a:solidFill>
                      <a:srgbClr val="C1DFFF">
                        <a:alpha val="6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204,549,909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T w="19050">
                      <a:solidFill>
                        <a:srgbClr val="39396C"/>
                      </a:solidFill>
                      <a:prstDash val="solid"/>
                    </a:lnT>
                    <a:lnB w="19050">
                      <a:solidFill>
                        <a:srgbClr val="39396C"/>
                      </a:solidFill>
                      <a:prstDash val="solid"/>
                    </a:lnB>
                    <a:solidFill>
                      <a:srgbClr val="C1DFFF">
                        <a:alpha val="61175"/>
                      </a:srgbClr>
                    </a:solidFill>
                  </a:tcPr>
                </a:tc>
              </a:tr>
              <a:tr h="402590"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baseline="12500" sz="3000" spc="-742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dirty="0" sz="2000" spc="7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dirty="0" sz="2000" spc="4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ar</a:t>
                      </a:r>
                      <a:r>
                        <a:rPr dirty="0" sz="2000" spc="6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2000" spc="4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dirty="0" sz="2000" spc="7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2000" spc="4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T w="19050">
                      <a:solidFill>
                        <a:srgbClr val="39396C"/>
                      </a:solidFill>
                      <a:prstDash val="solid"/>
                    </a:lnT>
                    <a:lnB w="19050">
                      <a:solidFill>
                        <a:srgbClr val="39396C"/>
                      </a:solidFill>
                      <a:prstDash val="solid"/>
                    </a:lnB>
                    <a:solidFill>
                      <a:srgbClr val="C1DFFF">
                        <a:alpha val="6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16,546,158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T w="19050">
                      <a:solidFill>
                        <a:srgbClr val="39396C"/>
                      </a:solidFill>
                      <a:prstDash val="solid"/>
                    </a:lnT>
                    <a:lnB w="19050">
                      <a:solidFill>
                        <a:srgbClr val="39396C"/>
                      </a:solidFill>
                      <a:prstDash val="solid"/>
                    </a:lnB>
                    <a:solidFill>
                      <a:srgbClr val="C1DFFF">
                        <a:alpha val="61175"/>
                      </a:srgb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52705">
                        <a:lnSpc>
                          <a:spcPts val="2395"/>
                        </a:lnSpc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Options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9050">
                      <a:solidFill>
                        <a:srgbClr val="39396C"/>
                      </a:solidFill>
                      <a:prstDash val="solid"/>
                    </a:lnT>
                    <a:lnB w="19050">
                      <a:solidFill>
                        <a:srgbClr val="39396C"/>
                      </a:solidFill>
                      <a:prstDash val="solid"/>
                    </a:lnB>
                    <a:solidFill>
                      <a:srgbClr val="C1DFFF">
                        <a:alpha val="6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marR="3810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12,420,000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T w="19050">
                      <a:solidFill>
                        <a:srgbClr val="39396C"/>
                      </a:solidFill>
                      <a:prstDash val="solid"/>
                    </a:lnT>
                    <a:lnB w="19050">
                      <a:solidFill>
                        <a:srgbClr val="39396C"/>
                      </a:solidFill>
                      <a:prstDash val="solid"/>
                    </a:lnB>
                    <a:solidFill>
                      <a:srgbClr val="C1DFFF">
                        <a:alpha val="61175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2000" spc="-125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F.D.</a:t>
                      </a:r>
                      <a:r>
                        <a:rPr dirty="0" sz="2000" spc="-305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65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Shares</a:t>
                      </a:r>
                      <a:r>
                        <a:rPr dirty="0" sz="2000" spc="-16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Outstanding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T w="19050">
                      <a:solidFill>
                        <a:srgbClr val="39396C"/>
                      </a:solidFill>
                      <a:prstDash val="solid"/>
                    </a:lnT>
                    <a:lnB w="19050">
                      <a:solidFill>
                        <a:srgbClr val="39396C"/>
                      </a:solidFill>
                      <a:prstDash val="solid"/>
                    </a:lnB>
                    <a:solidFill>
                      <a:srgbClr val="C1DFFF">
                        <a:alpha val="6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marR="304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233,516,067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1430">
                    <a:lnT w="19050">
                      <a:solidFill>
                        <a:srgbClr val="39396C"/>
                      </a:solidFill>
                      <a:prstDash val="solid"/>
                    </a:lnT>
                    <a:lnB w="19050">
                      <a:solidFill>
                        <a:srgbClr val="39396C"/>
                      </a:solidFill>
                      <a:prstDash val="solid"/>
                    </a:lnB>
                    <a:solidFill>
                      <a:srgbClr val="C1DFFF">
                        <a:alpha val="6117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3" name="object 33"/>
          <p:cNvSpPr txBox="1"/>
          <p:nvPr/>
        </p:nvSpPr>
        <p:spPr>
          <a:xfrm>
            <a:off x="12935584" y="2332037"/>
            <a:ext cx="4417060" cy="69088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355600" marR="5080" indent="-343535">
              <a:lnSpc>
                <a:spcPct val="101800"/>
              </a:lnSpc>
              <a:spcBef>
                <a:spcPts val="80"/>
              </a:spcBef>
              <a:buClr>
                <a:srgbClr val="000000"/>
              </a:buClr>
              <a:buSzPct val="111627"/>
              <a:buChar char="•"/>
              <a:tabLst>
                <a:tab pos="355600" algn="l"/>
              </a:tabLst>
            </a:pPr>
            <a:r>
              <a:rPr dirty="0" sz="2150" spc="-10">
                <a:solidFill>
                  <a:srgbClr val="39396C"/>
                </a:solidFill>
                <a:latin typeface="Arial"/>
                <a:cs typeface="Arial"/>
              </a:rPr>
              <a:t>Raised</a:t>
            </a:r>
            <a:r>
              <a:rPr dirty="0" sz="2150" spc="-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-35">
                <a:solidFill>
                  <a:srgbClr val="39396C"/>
                </a:solidFill>
                <a:latin typeface="Arial"/>
                <a:cs typeface="Arial"/>
              </a:rPr>
              <a:t>$55</a:t>
            </a:r>
            <a:r>
              <a:rPr dirty="0" sz="2150" spc="-1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105">
                <a:solidFill>
                  <a:srgbClr val="39396C"/>
                </a:solidFill>
                <a:latin typeface="Arial"/>
                <a:cs typeface="Arial"/>
              </a:rPr>
              <a:t>million</a:t>
            </a:r>
            <a:r>
              <a:rPr dirty="0" sz="2150" spc="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100">
                <a:solidFill>
                  <a:srgbClr val="39396C"/>
                </a:solidFill>
                <a:latin typeface="Arial"/>
                <a:cs typeface="Arial"/>
              </a:rPr>
              <a:t>equity</a:t>
            </a:r>
            <a:r>
              <a:rPr dirty="0" sz="2150" spc="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-70">
                <a:solidFill>
                  <a:srgbClr val="39396C"/>
                </a:solidFill>
                <a:latin typeface="Arial"/>
                <a:cs typeface="Arial"/>
              </a:rPr>
              <a:t>+$15m </a:t>
            </a:r>
            <a:r>
              <a:rPr dirty="0" sz="2150">
                <a:solidFill>
                  <a:srgbClr val="39396C"/>
                </a:solidFill>
                <a:latin typeface="Arial"/>
                <a:cs typeface="Arial"/>
              </a:rPr>
              <a:t>subordinated</a:t>
            </a:r>
            <a:r>
              <a:rPr dirty="0" sz="2150" spc="4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9396C"/>
                </a:solidFill>
                <a:latin typeface="Arial"/>
                <a:cs typeface="Arial"/>
              </a:rPr>
              <a:t>debt</a:t>
            </a:r>
            <a:r>
              <a:rPr dirty="0" sz="2150" spc="4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50">
                <a:solidFill>
                  <a:srgbClr val="39396C"/>
                </a:solidFill>
                <a:latin typeface="Arial"/>
                <a:cs typeface="Arial"/>
              </a:rPr>
              <a:t>financing</a:t>
            </a:r>
            <a:endParaRPr sz="21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935584" y="3380676"/>
            <a:ext cx="4451985" cy="136842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355600" marR="5080" indent="-343535">
              <a:lnSpc>
                <a:spcPct val="102800"/>
              </a:lnSpc>
              <a:spcBef>
                <a:spcPts val="55"/>
              </a:spcBef>
              <a:buClr>
                <a:srgbClr val="000000"/>
              </a:buClr>
              <a:buSzPct val="111627"/>
              <a:buChar char="•"/>
              <a:tabLst>
                <a:tab pos="355600" algn="l"/>
              </a:tabLst>
            </a:pPr>
            <a:r>
              <a:rPr dirty="0" sz="2150">
                <a:solidFill>
                  <a:srgbClr val="39396C"/>
                </a:solidFill>
                <a:latin typeface="Arial"/>
                <a:cs typeface="Arial"/>
              </a:rPr>
              <a:t>Successfully</a:t>
            </a:r>
            <a:r>
              <a:rPr dirty="0" sz="2150" spc="8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80">
                <a:solidFill>
                  <a:srgbClr val="39396C"/>
                </a:solidFill>
                <a:latin typeface="Arial"/>
                <a:cs typeface="Arial"/>
              </a:rPr>
              <a:t>drilled</a:t>
            </a:r>
            <a:r>
              <a:rPr dirty="0" sz="2150" spc="1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9396C"/>
                </a:solidFill>
                <a:latin typeface="Arial"/>
                <a:cs typeface="Arial"/>
              </a:rPr>
              <a:t>5</a:t>
            </a:r>
            <a:r>
              <a:rPr dirty="0" sz="2150" spc="-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55">
                <a:solidFill>
                  <a:srgbClr val="39396C"/>
                </a:solidFill>
                <a:latin typeface="Arial"/>
                <a:cs typeface="Arial"/>
              </a:rPr>
              <a:t>long</a:t>
            </a:r>
            <a:r>
              <a:rPr dirty="0" sz="2150" spc="1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39396C"/>
                </a:solidFill>
                <a:latin typeface="Arial"/>
                <a:cs typeface="Arial"/>
              </a:rPr>
              <a:t>reach </a:t>
            </a:r>
            <a:r>
              <a:rPr dirty="0" sz="2150">
                <a:solidFill>
                  <a:srgbClr val="39396C"/>
                </a:solidFill>
                <a:latin typeface="Arial"/>
                <a:cs typeface="Arial"/>
              </a:rPr>
              <a:t>Natural</a:t>
            </a:r>
            <a:r>
              <a:rPr dirty="0" sz="2150" spc="1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-65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2150" spc="-1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65">
                <a:solidFill>
                  <a:srgbClr val="39396C"/>
                </a:solidFill>
                <a:latin typeface="Arial"/>
                <a:cs typeface="Arial"/>
              </a:rPr>
              <a:t>production</a:t>
            </a:r>
            <a:r>
              <a:rPr dirty="0" sz="2150" spc="2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9396C"/>
                </a:solidFill>
                <a:latin typeface="Arial"/>
                <a:cs typeface="Arial"/>
              </a:rPr>
              <a:t>wells</a:t>
            </a:r>
            <a:r>
              <a:rPr dirty="0" sz="2150" spc="1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30">
                <a:solidFill>
                  <a:srgbClr val="39396C"/>
                </a:solidFill>
                <a:latin typeface="Arial"/>
                <a:cs typeface="Arial"/>
              </a:rPr>
              <a:t>in </a:t>
            </a:r>
            <a:r>
              <a:rPr dirty="0" sz="2150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2150" spc="1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9396C"/>
                </a:solidFill>
                <a:latin typeface="Arial"/>
                <a:cs typeface="Arial"/>
              </a:rPr>
              <a:t>Black</a:t>
            </a:r>
            <a:r>
              <a:rPr dirty="0" sz="2150" spc="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-70">
                <a:solidFill>
                  <a:srgbClr val="39396C"/>
                </a:solidFill>
                <a:latin typeface="Arial"/>
                <a:cs typeface="Arial"/>
              </a:rPr>
              <a:t>Sea</a:t>
            </a:r>
            <a:r>
              <a:rPr dirty="0" sz="2150" spc="-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9396C"/>
                </a:solidFill>
                <a:latin typeface="Arial"/>
                <a:cs typeface="Arial"/>
              </a:rPr>
              <a:t>using</a:t>
            </a:r>
            <a:r>
              <a:rPr dirty="0" sz="2150" spc="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50">
                <a:solidFill>
                  <a:srgbClr val="39396C"/>
                </a:solidFill>
                <a:latin typeface="Arial"/>
                <a:cs typeface="Arial"/>
              </a:rPr>
              <a:t>novel </a:t>
            </a:r>
            <a:r>
              <a:rPr dirty="0" sz="2150" spc="55">
                <a:solidFill>
                  <a:srgbClr val="39396C"/>
                </a:solidFill>
                <a:latin typeface="Arial"/>
                <a:cs typeface="Arial"/>
              </a:rPr>
              <a:t>technology</a:t>
            </a:r>
            <a:endParaRPr sz="21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2935584" y="5011102"/>
            <a:ext cx="4440555" cy="69088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355600" marR="5080" indent="-343535">
              <a:lnSpc>
                <a:spcPct val="101800"/>
              </a:lnSpc>
              <a:spcBef>
                <a:spcPts val="80"/>
              </a:spcBef>
              <a:buClr>
                <a:srgbClr val="000000"/>
              </a:buClr>
              <a:buSzPct val="111627"/>
              <a:buChar char="•"/>
              <a:tabLst>
                <a:tab pos="355600" algn="l"/>
              </a:tabLst>
            </a:pPr>
            <a:r>
              <a:rPr dirty="0" sz="2150">
                <a:solidFill>
                  <a:srgbClr val="39396C"/>
                </a:solidFill>
                <a:latin typeface="Arial"/>
                <a:cs typeface="Arial"/>
              </a:rPr>
              <a:t>Develop</a:t>
            </a:r>
            <a:r>
              <a:rPr dirty="0" sz="2150" spc="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90">
                <a:solidFill>
                  <a:srgbClr val="39396C"/>
                </a:solidFill>
                <a:latin typeface="Arial"/>
                <a:cs typeface="Arial"/>
              </a:rPr>
              <a:t>proprietary</a:t>
            </a:r>
            <a:r>
              <a:rPr dirty="0" sz="2150" spc="25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55">
                <a:solidFill>
                  <a:srgbClr val="39396C"/>
                </a:solidFill>
                <a:latin typeface="Arial"/>
                <a:cs typeface="Arial"/>
              </a:rPr>
              <a:t>technology </a:t>
            </a:r>
            <a:r>
              <a:rPr dirty="0" sz="2150" spc="65">
                <a:solidFill>
                  <a:srgbClr val="39396C"/>
                </a:solidFill>
                <a:latin typeface="Arial"/>
                <a:cs typeface="Arial"/>
              </a:rPr>
              <a:t>for</a:t>
            </a:r>
            <a:r>
              <a:rPr dirty="0" sz="2150" spc="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60">
                <a:solidFill>
                  <a:srgbClr val="39396C"/>
                </a:solidFill>
                <a:latin typeface="Arial"/>
                <a:cs typeface="Arial"/>
              </a:rPr>
              <a:t>long</a:t>
            </a:r>
            <a:r>
              <a:rPr dirty="0" sz="2150" spc="-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39396C"/>
                </a:solidFill>
                <a:latin typeface="Arial"/>
                <a:cs typeface="Arial"/>
              </a:rPr>
              <a:t>reach</a:t>
            </a:r>
            <a:r>
              <a:rPr dirty="0" sz="2150" spc="-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75">
                <a:solidFill>
                  <a:srgbClr val="39396C"/>
                </a:solidFill>
                <a:latin typeface="Arial"/>
                <a:cs typeface="Arial"/>
              </a:rPr>
              <a:t>drilling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33238" y="9632950"/>
            <a:ext cx="126364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50">
                <a:solidFill>
                  <a:srgbClr val="1E304D"/>
                </a:solidFill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447800"/>
            <a:ext cx="9210675" cy="2533650"/>
          </a:xfrm>
          <a:custGeom>
            <a:avLst/>
            <a:gdLst/>
            <a:ahLst/>
            <a:cxnLst/>
            <a:rect l="l" t="t" r="r" b="b"/>
            <a:pathLst>
              <a:path w="9210675" h="2533650">
                <a:moveTo>
                  <a:pt x="9210548" y="0"/>
                </a:moveTo>
                <a:lnTo>
                  <a:pt x="0" y="0"/>
                </a:lnTo>
                <a:lnTo>
                  <a:pt x="0" y="2533650"/>
                </a:lnTo>
                <a:lnTo>
                  <a:pt x="9210548" y="2533650"/>
                </a:lnTo>
                <a:lnTo>
                  <a:pt x="9210548" y="0"/>
                </a:lnTo>
                <a:close/>
              </a:path>
            </a:pathLst>
          </a:custGeom>
          <a:solidFill>
            <a:srgbClr val="C1DFFF">
              <a:alpha val="6117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4095750"/>
            <a:ext cx="9210675" cy="1771650"/>
          </a:xfrm>
          <a:custGeom>
            <a:avLst/>
            <a:gdLst/>
            <a:ahLst/>
            <a:cxnLst/>
            <a:rect l="l" t="t" r="r" b="b"/>
            <a:pathLst>
              <a:path w="9210675" h="1771650">
                <a:moveTo>
                  <a:pt x="9210548" y="0"/>
                </a:moveTo>
                <a:lnTo>
                  <a:pt x="0" y="0"/>
                </a:lnTo>
                <a:lnTo>
                  <a:pt x="0" y="1771141"/>
                </a:lnTo>
                <a:lnTo>
                  <a:pt x="9210548" y="1771141"/>
                </a:lnTo>
                <a:lnTo>
                  <a:pt x="9210548" y="0"/>
                </a:lnTo>
                <a:close/>
              </a:path>
            </a:pathLst>
          </a:custGeom>
          <a:solidFill>
            <a:srgbClr val="C1DFFF">
              <a:alpha val="61175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9144000" y="4848225"/>
            <a:ext cx="9144000" cy="5257800"/>
            <a:chOff x="9144000" y="4848225"/>
            <a:chExt cx="9144000" cy="52578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0" y="6134100"/>
              <a:ext cx="9144000" cy="397192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3058775" y="4848225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14350" y="0"/>
                  </a:moveTo>
                  <a:lnTo>
                    <a:pt x="4191" y="4191"/>
                  </a:lnTo>
                  <a:lnTo>
                    <a:pt x="0" y="14224"/>
                  </a:lnTo>
                  <a:lnTo>
                    <a:pt x="4191" y="24384"/>
                  </a:lnTo>
                  <a:lnTo>
                    <a:pt x="14350" y="28575"/>
                  </a:lnTo>
                  <a:lnTo>
                    <a:pt x="24384" y="24384"/>
                  </a:lnTo>
                  <a:lnTo>
                    <a:pt x="28575" y="14224"/>
                  </a:lnTo>
                  <a:lnTo>
                    <a:pt x="24384" y="4191"/>
                  </a:lnTo>
                  <a:lnTo>
                    <a:pt x="1435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330051" y="6834123"/>
              <a:ext cx="409575" cy="314325"/>
            </a:xfrm>
            <a:custGeom>
              <a:avLst/>
              <a:gdLst/>
              <a:ahLst/>
              <a:cxnLst/>
              <a:rect l="l" t="t" r="r" b="b"/>
              <a:pathLst>
                <a:path w="409575" h="314325">
                  <a:moveTo>
                    <a:pt x="0" y="156972"/>
                  </a:moveTo>
                  <a:lnTo>
                    <a:pt x="7238" y="115316"/>
                  </a:lnTo>
                  <a:lnTo>
                    <a:pt x="27940" y="77724"/>
                  </a:lnTo>
                  <a:lnTo>
                    <a:pt x="59944" y="45974"/>
                  </a:lnTo>
                  <a:lnTo>
                    <a:pt x="101346" y="21463"/>
                  </a:lnTo>
                  <a:lnTo>
                    <a:pt x="150241" y="5715"/>
                  </a:lnTo>
                  <a:lnTo>
                    <a:pt x="204724" y="0"/>
                  </a:lnTo>
                  <a:lnTo>
                    <a:pt x="259207" y="5715"/>
                  </a:lnTo>
                  <a:lnTo>
                    <a:pt x="308102" y="21463"/>
                  </a:lnTo>
                  <a:lnTo>
                    <a:pt x="349504" y="45974"/>
                  </a:lnTo>
                  <a:lnTo>
                    <a:pt x="381508" y="77724"/>
                  </a:lnTo>
                  <a:lnTo>
                    <a:pt x="402209" y="115316"/>
                  </a:lnTo>
                  <a:lnTo>
                    <a:pt x="409575" y="156972"/>
                  </a:lnTo>
                  <a:lnTo>
                    <a:pt x="402209" y="198628"/>
                  </a:lnTo>
                  <a:lnTo>
                    <a:pt x="381508" y="236220"/>
                  </a:lnTo>
                  <a:lnTo>
                    <a:pt x="349504" y="267970"/>
                  </a:lnTo>
                  <a:lnTo>
                    <a:pt x="308102" y="292481"/>
                  </a:lnTo>
                  <a:lnTo>
                    <a:pt x="259207" y="308229"/>
                  </a:lnTo>
                  <a:lnTo>
                    <a:pt x="204724" y="313817"/>
                  </a:lnTo>
                  <a:lnTo>
                    <a:pt x="150241" y="308229"/>
                  </a:lnTo>
                  <a:lnTo>
                    <a:pt x="101346" y="292481"/>
                  </a:lnTo>
                  <a:lnTo>
                    <a:pt x="59944" y="267970"/>
                  </a:lnTo>
                  <a:lnTo>
                    <a:pt x="27940" y="236220"/>
                  </a:lnTo>
                  <a:lnTo>
                    <a:pt x="7238" y="198628"/>
                  </a:lnTo>
                  <a:lnTo>
                    <a:pt x="0" y="156972"/>
                  </a:lnTo>
                  <a:close/>
                </a:path>
              </a:pathLst>
            </a:custGeom>
            <a:ln w="25400">
              <a:solidFill>
                <a:srgbClr val="1E304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9972675" y="6105525"/>
              <a:ext cx="1114425" cy="885825"/>
            </a:xfrm>
            <a:custGeom>
              <a:avLst/>
              <a:gdLst/>
              <a:ahLst/>
              <a:cxnLst/>
              <a:rect l="l" t="t" r="r" b="b"/>
              <a:pathLst>
                <a:path w="1114425" h="885825">
                  <a:moveTo>
                    <a:pt x="0" y="885444"/>
                  </a:moveTo>
                  <a:lnTo>
                    <a:pt x="1114171" y="0"/>
                  </a:lnTo>
                </a:path>
              </a:pathLst>
            </a:custGeom>
            <a:ln w="19050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25625" y="6134100"/>
              <a:ext cx="276225" cy="43815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14680" y="6187757"/>
            <a:ext cx="8503285" cy="4032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2450" b="1">
                <a:solidFill>
                  <a:srgbClr val="39396C"/>
                </a:solidFill>
                <a:latin typeface="Arial"/>
                <a:cs typeface="Arial"/>
              </a:rPr>
              <a:t>7</a:t>
            </a:r>
            <a:r>
              <a:rPr dirty="0" baseline="20202" sz="2475" b="1">
                <a:solidFill>
                  <a:srgbClr val="39396C"/>
                </a:solidFill>
                <a:latin typeface="Arial"/>
                <a:cs typeface="Arial"/>
              </a:rPr>
              <a:t>th</a:t>
            </a:r>
            <a:r>
              <a:rPr dirty="0" baseline="20202" sz="2475" spc="202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50" spc="-60" b="1">
                <a:solidFill>
                  <a:srgbClr val="39396C"/>
                </a:solidFill>
                <a:latin typeface="Arial"/>
                <a:cs typeface="Arial"/>
              </a:rPr>
              <a:t>Largest</a:t>
            </a:r>
            <a:r>
              <a:rPr dirty="0" sz="2450" spc="-16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50" b="1">
                <a:solidFill>
                  <a:srgbClr val="39396C"/>
                </a:solidFill>
                <a:latin typeface="Arial"/>
                <a:cs typeface="Arial"/>
              </a:rPr>
              <a:t>Nat</a:t>
            </a:r>
            <a:r>
              <a:rPr dirty="0" sz="2450" spc="-8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50" spc="-95" b="1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2450" spc="-29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50" spc="-55" b="1">
                <a:solidFill>
                  <a:srgbClr val="39396C"/>
                </a:solidFill>
                <a:latin typeface="Arial"/>
                <a:cs typeface="Arial"/>
              </a:rPr>
              <a:t>consumer</a:t>
            </a:r>
            <a:r>
              <a:rPr dirty="0" sz="2450" spc="-19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50" b="1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2450" spc="-6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50" b="1">
                <a:solidFill>
                  <a:srgbClr val="39396C"/>
                </a:solidFill>
                <a:latin typeface="Arial"/>
                <a:cs typeface="Arial"/>
              </a:rPr>
              <a:t>world</a:t>
            </a:r>
            <a:r>
              <a:rPr dirty="0" sz="2450" spc="-4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50" b="1">
                <a:solidFill>
                  <a:srgbClr val="39396C"/>
                </a:solidFill>
                <a:latin typeface="Arial"/>
                <a:cs typeface="Arial"/>
              </a:rPr>
              <a:t>-</a:t>
            </a:r>
            <a:r>
              <a:rPr dirty="0" sz="2450" spc="22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50" b="1">
                <a:solidFill>
                  <a:srgbClr val="39396C"/>
                </a:solidFill>
                <a:latin typeface="Arial"/>
                <a:cs typeface="Arial"/>
              </a:rPr>
              <a:t>over</a:t>
            </a:r>
            <a:r>
              <a:rPr dirty="0" sz="2450" spc="-6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50" b="1">
                <a:solidFill>
                  <a:srgbClr val="39396C"/>
                </a:solidFill>
                <a:latin typeface="Arial"/>
                <a:cs typeface="Arial"/>
              </a:rPr>
              <a:t>48</a:t>
            </a:r>
            <a:r>
              <a:rPr dirty="0" sz="2450" spc="-14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50" spc="-40" b="1">
                <a:solidFill>
                  <a:srgbClr val="39396C"/>
                </a:solidFill>
                <a:latin typeface="Arial"/>
                <a:cs typeface="Arial"/>
              </a:rPr>
              <a:t>BCM/</a:t>
            </a:r>
            <a:r>
              <a:rPr dirty="0" sz="2450" spc="-13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50" spc="-20" b="1">
                <a:solidFill>
                  <a:srgbClr val="39396C"/>
                </a:solidFill>
                <a:latin typeface="Arial"/>
                <a:cs typeface="Arial"/>
              </a:rPr>
              <a:t>year</a:t>
            </a:r>
            <a:endParaRPr sz="24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639531" y="7029487"/>
            <a:ext cx="4893945" cy="2061845"/>
            <a:chOff x="1639531" y="7029487"/>
            <a:chExt cx="4893945" cy="2061845"/>
          </a:xfrm>
        </p:grpSpPr>
        <p:sp>
          <p:nvSpPr>
            <p:cNvPr id="13" name="object 13"/>
            <p:cNvSpPr/>
            <p:nvPr/>
          </p:nvSpPr>
          <p:spPr>
            <a:xfrm>
              <a:off x="1695450" y="8058149"/>
              <a:ext cx="4772025" cy="981075"/>
            </a:xfrm>
            <a:custGeom>
              <a:avLst/>
              <a:gdLst/>
              <a:ahLst/>
              <a:cxnLst/>
              <a:rect l="l" t="t" r="r" b="b"/>
              <a:pathLst>
                <a:path w="4772025" h="981075">
                  <a:moveTo>
                    <a:pt x="430936" y="57632"/>
                  </a:moveTo>
                  <a:lnTo>
                    <a:pt x="0" y="57632"/>
                  </a:lnTo>
                  <a:lnTo>
                    <a:pt x="0" y="980871"/>
                  </a:lnTo>
                  <a:lnTo>
                    <a:pt x="430936" y="980871"/>
                  </a:lnTo>
                  <a:lnTo>
                    <a:pt x="430936" y="57632"/>
                  </a:lnTo>
                  <a:close/>
                </a:path>
                <a:path w="4772025" h="981075">
                  <a:moveTo>
                    <a:pt x="973493" y="64363"/>
                  </a:moveTo>
                  <a:lnTo>
                    <a:pt x="542544" y="64363"/>
                  </a:lnTo>
                  <a:lnTo>
                    <a:pt x="542544" y="980871"/>
                  </a:lnTo>
                  <a:lnTo>
                    <a:pt x="973493" y="980871"/>
                  </a:lnTo>
                  <a:lnTo>
                    <a:pt x="973493" y="64363"/>
                  </a:lnTo>
                  <a:close/>
                </a:path>
                <a:path w="4772025" h="981075">
                  <a:moveTo>
                    <a:pt x="1516151" y="146024"/>
                  </a:moveTo>
                  <a:lnTo>
                    <a:pt x="1085215" y="146024"/>
                  </a:lnTo>
                  <a:lnTo>
                    <a:pt x="1085215" y="980871"/>
                  </a:lnTo>
                  <a:lnTo>
                    <a:pt x="1516151" y="980871"/>
                  </a:lnTo>
                  <a:lnTo>
                    <a:pt x="1516151" y="146024"/>
                  </a:lnTo>
                  <a:close/>
                </a:path>
                <a:path w="4772025" h="981075">
                  <a:moveTo>
                    <a:pt x="2058835" y="0"/>
                  </a:moveTo>
                  <a:lnTo>
                    <a:pt x="1627886" y="0"/>
                  </a:lnTo>
                  <a:lnTo>
                    <a:pt x="1627886" y="980871"/>
                  </a:lnTo>
                  <a:lnTo>
                    <a:pt x="2058835" y="980871"/>
                  </a:lnTo>
                  <a:lnTo>
                    <a:pt x="2058835" y="0"/>
                  </a:lnTo>
                  <a:close/>
                </a:path>
                <a:path w="4772025" h="981075">
                  <a:moveTo>
                    <a:pt x="2601366" y="173888"/>
                  </a:moveTo>
                  <a:lnTo>
                    <a:pt x="2170430" y="173888"/>
                  </a:lnTo>
                  <a:lnTo>
                    <a:pt x="2170430" y="980871"/>
                  </a:lnTo>
                  <a:lnTo>
                    <a:pt x="2601366" y="980871"/>
                  </a:lnTo>
                  <a:lnTo>
                    <a:pt x="2601366" y="173888"/>
                  </a:lnTo>
                  <a:close/>
                </a:path>
                <a:path w="4772025" h="981075">
                  <a:moveTo>
                    <a:pt x="3144050" y="461137"/>
                  </a:moveTo>
                  <a:lnTo>
                    <a:pt x="2713101" y="461137"/>
                  </a:lnTo>
                  <a:lnTo>
                    <a:pt x="2713101" y="980871"/>
                  </a:lnTo>
                  <a:lnTo>
                    <a:pt x="3144050" y="980871"/>
                  </a:lnTo>
                  <a:lnTo>
                    <a:pt x="3144050" y="461137"/>
                  </a:lnTo>
                  <a:close/>
                </a:path>
                <a:path w="4772025" h="981075">
                  <a:moveTo>
                    <a:pt x="3686581" y="428472"/>
                  </a:moveTo>
                  <a:lnTo>
                    <a:pt x="3255645" y="428472"/>
                  </a:lnTo>
                  <a:lnTo>
                    <a:pt x="3255645" y="980871"/>
                  </a:lnTo>
                  <a:lnTo>
                    <a:pt x="3686581" y="980871"/>
                  </a:lnTo>
                  <a:lnTo>
                    <a:pt x="3686581" y="428472"/>
                  </a:lnTo>
                  <a:close/>
                </a:path>
                <a:path w="4772025" h="981075">
                  <a:moveTo>
                    <a:pt x="4229252" y="81661"/>
                  </a:moveTo>
                  <a:lnTo>
                    <a:pt x="3798316" y="81661"/>
                  </a:lnTo>
                  <a:lnTo>
                    <a:pt x="3798316" y="980871"/>
                  </a:lnTo>
                  <a:lnTo>
                    <a:pt x="4229252" y="980871"/>
                  </a:lnTo>
                  <a:lnTo>
                    <a:pt x="4229252" y="81661"/>
                  </a:lnTo>
                  <a:close/>
                </a:path>
                <a:path w="4772025" h="981075">
                  <a:moveTo>
                    <a:pt x="4771885" y="177736"/>
                  </a:moveTo>
                  <a:lnTo>
                    <a:pt x="4342384" y="177736"/>
                  </a:lnTo>
                  <a:lnTo>
                    <a:pt x="4342384" y="980871"/>
                  </a:lnTo>
                  <a:lnTo>
                    <a:pt x="4771885" y="980871"/>
                  </a:lnTo>
                  <a:lnTo>
                    <a:pt x="4771885" y="177736"/>
                  </a:lnTo>
                  <a:close/>
                </a:path>
              </a:pathLst>
            </a:custGeom>
            <a:solidFill>
              <a:srgbClr val="6EAC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695450" y="7738617"/>
              <a:ext cx="4772025" cy="776605"/>
            </a:xfrm>
            <a:custGeom>
              <a:avLst/>
              <a:gdLst/>
              <a:ahLst/>
              <a:cxnLst/>
              <a:rect l="l" t="t" r="r" b="b"/>
              <a:pathLst>
                <a:path w="4772025" h="776604">
                  <a:moveTo>
                    <a:pt x="430936" y="71247"/>
                  </a:moveTo>
                  <a:lnTo>
                    <a:pt x="0" y="71247"/>
                  </a:lnTo>
                  <a:lnTo>
                    <a:pt x="0" y="372110"/>
                  </a:lnTo>
                  <a:lnTo>
                    <a:pt x="430936" y="372110"/>
                  </a:lnTo>
                  <a:lnTo>
                    <a:pt x="430936" y="71247"/>
                  </a:lnTo>
                  <a:close/>
                </a:path>
                <a:path w="4772025" h="776604">
                  <a:moveTo>
                    <a:pt x="973493" y="116459"/>
                  </a:moveTo>
                  <a:lnTo>
                    <a:pt x="542544" y="116459"/>
                  </a:lnTo>
                  <a:lnTo>
                    <a:pt x="542544" y="378841"/>
                  </a:lnTo>
                  <a:lnTo>
                    <a:pt x="973493" y="378841"/>
                  </a:lnTo>
                  <a:lnTo>
                    <a:pt x="973493" y="116459"/>
                  </a:lnTo>
                  <a:close/>
                </a:path>
                <a:path w="4772025" h="776604">
                  <a:moveTo>
                    <a:pt x="1516151" y="201295"/>
                  </a:moveTo>
                  <a:lnTo>
                    <a:pt x="1085215" y="201295"/>
                  </a:lnTo>
                  <a:lnTo>
                    <a:pt x="1085215" y="460756"/>
                  </a:lnTo>
                  <a:lnTo>
                    <a:pt x="1516151" y="460756"/>
                  </a:lnTo>
                  <a:lnTo>
                    <a:pt x="1516151" y="201295"/>
                  </a:lnTo>
                  <a:close/>
                </a:path>
                <a:path w="4772025" h="776604">
                  <a:moveTo>
                    <a:pt x="2058835" y="0"/>
                  </a:moveTo>
                  <a:lnTo>
                    <a:pt x="1627886" y="0"/>
                  </a:lnTo>
                  <a:lnTo>
                    <a:pt x="1627886" y="314452"/>
                  </a:lnTo>
                  <a:lnTo>
                    <a:pt x="2058835" y="314452"/>
                  </a:lnTo>
                  <a:lnTo>
                    <a:pt x="2058835" y="0"/>
                  </a:lnTo>
                  <a:close/>
                </a:path>
                <a:path w="4772025" h="776604">
                  <a:moveTo>
                    <a:pt x="2601366" y="222377"/>
                  </a:moveTo>
                  <a:lnTo>
                    <a:pt x="2170430" y="222377"/>
                  </a:lnTo>
                  <a:lnTo>
                    <a:pt x="2170430" y="488696"/>
                  </a:lnTo>
                  <a:lnTo>
                    <a:pt x="2601366" y="488696"/>
                  </a:lnTo>
                  <a:lnTo>
                    <a:pt x="2601366" y="222377"/>
                  </a:lnTo>
                  <a:close/>
                </a:path>
                <a:path w="4772025" h="776604">
                  <a:moveTo>
                    <a:pt x="3144050" y="517017"/>
                  </a:moveTo>
                  <a:lnTo>
                    <a:pt x="2713101" y="517017"/>
                  </a:lnTo>
                  <a:lnTo>
                    <a:pt x="2713101" y="776605"/>
                  </a:lnTo>
                  <a:lnTo>
                    <a:pt x="3144050" y="776605"/>
                  </a:lnTo>
                  <a:lnTo>
                    <a:pt x="3144050" y="517017"/>
                  </a:lnTo>
                  <a:close/>
                </a:path>
                <a:path w="4772025" h="776604">
                  <a:moveTo>
                    <a:pt x="3686581" y="567182"/>
                  </a:moveTo>
                  <a:lnTo>
                    <a:pt x="3255645" y="567182"/>
                  </a:lnTo>
                  <a:lnTo>
                    <a:pt x="3255645" y="743839"/>
                  </a:lnTo>
                  <a:lnTo>
                    <a:pt x="3686581" y="743839"/>
                  </a:lnTo>
                  <a:lnTo>
                    <a:pt x="3686581" y="567182"/>
                  </a:lnTo>
                  <a:close/>
                </a:path>
                <a:path w="4772025" h="776604">
                  <a:moveTo>
                    <a:pt x="4229252" y="77978"/>
                  </a:moveTo>
                  <a:lnTo>
                    <a:pt x="3798316" y="77978"/>
                  </a:lnTo>
                  <a:lnTo>
                    <a:pt x="3798316" y="396240"/>
                  </a:lnTo>
                  <a:lnTo>
                    <a:pt x="4229252" y="396240"/>
                  </a:lnTo>
                  <a:lnTo>
                    <a:pt x="4229252" y="77978"/>
                  </a:lnTo>
                  <a:close/>
                </a:path>
                <a:path w="4772025" h="776604">
                  <a:moveTo>
                    <a:pt x="4771885" y="174244"/>
                  </a:moveTo>
                  <a:lnTo>
                    <a:pt x="4342384" y="174244"/>
                  </a:lnTo>
                  <a:lnTo>
                    <a:pt x="4342384" y="492506"/>
                  </a:lnTo>
                  <a:lnTo>
                    <a:pt x="4771885" y="492506"/>
                  </a:lnTo>
                  <a:lnTo>
                    <a:pt x="4771885" y="174244"/>
                  </a:lnTo>
                  <a:close/>
                </a:path>
              </a:pathLst>
            </a:custGeom>
            <a:solidFill>
              <a:srgbClr val="006E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695450" y="7515212"/>
              <a:ext cx="4772025" cy="791210"/>
            </a:xfrm>
            <a:custGeom>
              <a:avLst/>
              <a:gdLst/>
              <a:ahLst/>
              <a:cxnLst/>
              <a:rect l="l" t="t" r="r" b="b"/>
              <a:pathLst>
                <a:path w="4772025" h="791209">
                  <a:moveTo>
                    <a:pt x="430936" y="85699"/>
                  </a:moveTo>
                  <a:lnTo>
                    <a:pt x="0" y="85699"/>
                  </a:lnTo>
                  <a:lnTo>
                    <a:pt x="0" y="294652"/>
                  </a:lnTo>
                  <a:lnTo>
                    <a:pt x="430936" y="294652"/>
                  </a:lnTo>
                  <a:lnTo>
                    <a:pt x="430936" y="85699"/>
                  </a:lnTo>
                  <a:close/>
                </a:path>
                <a:path w="4772025" h="791209">
                  <a:moveTo>
                    <a:pt x="973493" y="127063"/>
                  </a:moveTo>
                  <a:lnTo>
                    <a:pt x="542544" y="127063"/>
                  </a:lnTo>
                  <a:lnTo>
                    <a:pt x="542544" y="339864"/>
                  </a:lnTo>
                  <a:lnTo>
                    <a:pt x="973493" y="339864"/>
                  </a:lnTo>
                  <a:lnTo>
                    <a:pt x="973493" y="127063"/>
                  </a:lnTo>
                  <a:close/>
                </a:path>
                <a:path w="4772025" h="791209">
                  <a:moveTo>
                    <a:pt x="1516151" y="202272"/>
                  </a:moveTo>
                  <a:lnTo>
                    <a:pt x="1085215" y="202272"/>
                  </a:lnTo>
                  <a:lnTo>
                    <a:pt x="1085215" y="424700"/>
                  </a:lnTo>
                  <a:lnTo>
                    <a:pt x="1516151" y="424700"/>
                  </a:lnTo>
                  <a:lnTo>
                    <a:pt x="1516151" y="202272"/>
                  </a:lnTo>
                  <a:close/>
                </a:path>
                <a:path w="4772025" h="791209">
                  <a:moveTo>
                    <a:pt x="2058835" y="12"/>
                  </a:moveTo>
                  <a:lnTo>
                    <a:pt x="1627886" y="12"/>
                  </a:lnTo>
                  <a:lnTo>
                    <a:pt x="1627886" y="223405"/>
                  </a:lnTo>
                  <a:lnTo>
                    <a:pt x="2058835" y="223405"/>
                  </a:lnTo>
                  <a:lnTo>
                    <a:pt x="2058835" y="12"/>
                  </a:lnTo>
                  <a:close/>
                </a:path>
                <a:path w="4772025" h="791209">
                  <a:moveTo>
                    <a:pt x="2601366" y="188683"/>
                  </a:moveTo>
                  <a:lnTo>
                    <a:pt x="2170430" y="188683"/>
                  </a:lnTo>
                  <a:lnTo>
                    <a:pt x="2170430" y="445782"/>
                  </a:lnTo>
                  <a:lnTo>
                    <a:pt x="2601366" y="445782"/>
                  </a:lnTo>
                  <a:lnTo>
                    <a:pt x="2601366" y="188683"/>
                  </a:lnTo>
                  <a:close/>
                </a:path>
                <a:path w="4772025" h="791209">
                  <a:moveTo>
                    <a:pt x="3144050" y="411124"/>
                  </a:moveTo>
                  <a:lnTo>
                    <a:pt x="2713101" y="411124"/>
                  </a:lnTo>
                  <a:lnTo>
                    <a:pt x="2713101" y="740422"/>
                  </a:lnTo>
                  <a:lnTo>
                    <a:pt x="3144050" y="740422"/>
                  </a:lnTo>
                  <a:lnTo>
                    <a:pt x="3144050" y="411124"/>
                  </a:lnTo>
                  <a:close/>
                </a:path>
                <a:path w="4772025" h="791209">
                  <a:moveTo>
                    <a:pt x="3686581" y="397738"/>
                  </a:moveTo>
                  <a:lnTo>
                    <a:pt x="3255645" y="397738"/>
                  </a:lnTo>
                  <a:lnTo>
                    <a:pt x="3255645" y="790587"/>
                  </a:lnTo>
                  <a:lnTo>
                    <a:pt x="3686581" y="790587"/>
                  </a:lnTo>
                  <a:lnTo>
                    <a:pt x="3686581" y="397738"/>
                  </a:lnTo>
                  <a:close/>
                </a:path>
                <a:path w="4772025" h="791209">
                  <a:moveTo>
                    <a:pt x="4229252" y="0"/>
                  </a:moveTo>
                  <a:lnTo>
                    <a:pt x="3798316" y="0"/>
                  </a:lnTo>
                  <a:lnTo>
                    <a:pt x="3798316" y="301383"/>
                  </a:lnTo>
                  <a:lnTo>
                    <a:pt x="4229252" y="301383"/>
                  </a:lnTo>
                  <a:lnTo>
                    <a:pt x="4229252" y="0"/>
                  </a:lnTo>
                  <a:close/>
                </a:path>
                <a:path w="4772025" h="791209">
                  <a:moveTo>
                    <a:pt x="4771885" y="105892"/>
                  </a:moveTo>
                  <a:lnTo>
                    <a:pt x="4342384" y="105892"/>
                  </a:lnTo>
                  <a:lnTo>
                    <a:pt x="4342384" y="397649"/>
                  </a:lnTo>
                  <a:lnTo>
                    <a:pt x="4771885" y="397649"/>
                  </a:lnTo>
                  <a:lnTo>
                    <a:pt x="4771885" y="105892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695450" y="7305700"/>
              <a:ext cx="4772025" cy="618490"/>
            </a:xfrm>
            <a:custGeom>
              <a:avLst/>
              <a:gdLst/>
              <a:ahLst/>
              <a:cxnLst/>
              <a:rect l="l" t="t" r="r" b="b"/>
              <a:pathLst>
                <a:path w="4772025" h="618490">
                  <a:moveTo>
                    <a:pt x="430936" y="147828"/>
                  </a:moveTo>
                  <a:lnTo>
                    <a:pt x="0" y="147828"/>
                  </a:lnTo>
                  <a:lnTo>
                    <a:pt x="0" y="291820"/>
                  </a:lnTo>
                  <a:lnTo>
                    <a:pt x="430936" y="291820"/>
                  </a:lnTo>
                  <a:lnTo>
                    <a:pt x="430936" y="147828"/>
                  </a:lnTo>
                  <a:close/>
                </a:path>
                <a:path w="4772025" h="618490">
                  <a:moveTo>
                    <a:pt x="973493" y="199009"/>
                  </a:moveTo>
                  <a:lnTo>
                    <a:pt x="542544" y="199009"/>
                  </a:lnTo>
                  <a:lnTo>
                    <a:pt x="542544" y="333349"/>
                  </a:lnTo>
                  <a:lnTo>
                    <a:pt x="973493" y="333349"/>
                  </a:lnTo>
                  <a:lnTo>
                    <a:pt x="973493" y="199009"/>
                  </a:lnTo>
                  <a:close/>
                </a:path>
                <a:path w="4772025" h="618490">
                  <a:moveTo>
                    <a:pt x="1516151" y="268655"/>
                  </a:moveTo>
                  <a:lnTo>
                    <a:pt x="1085215" y="268655"/>
                  </a:lnTo>
                  <a:lnTo>
                    <a:pt x="1085215" y="408787"/>
                  </a:lnTo>
                  <a:lnTo>
                    <a:pt x="1516151" y="408787"/>
                  </a:lnTo>
                  <a:lnTo>
                    <a:pt x="1516151" y="268655"/>
                  </a:lnTo>
                  <a:close/>
                </a:path>
                <a:path w="4772025" h="618490">
                  <a:moveTo>
                    <a:pt x="2058835" y="54330"/>
                  </a:moveTo>
                  <a:lnTo>
                    <a:pt x="1627886" y="54330"/>
                  </a:lnTo>
                  <a:lnTo>
                    <a:pt x="1627886" y="205841"/>
                  </a:lnTo>
                  <a:lnTo>
                    <a:pt x="2058835" y="205841"/>
                  </a:lnTo>
                  <a:lnTo>
                    <a:pt x="2058835" y="54330"/>
                  </a:lnTo>
                  <a:close/>
                </a:path>
                <a:path w="4772025" h="618490">
                  <a:moveTo>
                    <a:pt x="2601366" y="246989"/>
                  </a:moveTo>
                  <a:lnTo>
                    <a:pt x="2170430" y="246989"/>
                  </a:lnTo>
                  <a:lnTo>
                    <a:pt x="2170430" y="395198"/>
                  </a:lnTo>
                  <a:lnTo>
                    <a:pt x="2601366" y="395198"/>
                  </a:lnTo>
                  <a:lnTo>
                    <a:pt x="2601366" y="246989"/>
                  </a:lnTo>
                  <a:close/>
                </a:path>
                <a:path w="4772025" h="618490">
                  <a:moveTo>
                    <a:pt x="3144050" y="427964"/>
                  </a:moveTo>
                  <a:lnTo>
                    <a:pt x="2713101" y="427964"/>
                  </a:lnTo>
                  <a:lnTo>
                    <a:pt x="2713101" y="618464"/>
                  </a:lnTo>
                  <a:lnTo>
                    <a:pt x="3144050" y="618464"/>
                  </a:lnTo>
                  <a:lnTo>
                    <a:pt x="3144050" y="427964"/>
                  </a:lnTo>
                  <a:close/>
                </a:path>
                <a:path w="4772025" h="618490">
                  <a:moveTo>
                    <a:pt x="3686581" y="418439"/>
                  </a:moveTo>
                  <a:lnTo>
                    <a:pt x="3255645" y="418439"/>
                  </a:lnTo>
                  <a:lnTo>
                    <a:pt x="3255645" y="605002"/>
                  </a:lnTo>
                  <a:lnTo>
                    <a:pt x="3686581" y="605002"/>
                  </a:lnTo>
                  <a:lnTo>
                    <a:pt x="3686581" y="418439"/>
                  </a:lnTo>
                  <a:close/>
                </a:path>
                <a:path w="4772025" h="618490">
                  <a:moveTo>
                    <a:pt x="4229252" y="0"/>
                  </a:moveTo>
                  <a:lnTo>
                    <a:pt x="3798316" y="0"/>
                  </a:lnTo>
                  <a:lnTo>
                    <a:pt x="3798316" y="205841"/>
                  </a:lnTo>
                  <a:lnTo>
                    <a:pt x="4229252" y="205841"/>
                  </a:lnTo>
                  <a:lnTo>
                    <a:pt x="4229252" y="0"/>
                  </a:lnTo>
                  <a:close/>
                </a:path>
                <a:path w="4772025" h="618490">
                  <a:moveTo>
                    <a:pt x="4771885" y="143992"/>
                  </a:moveTo>
                  <a:lnTo>
                    <a:pt x="4342384" y="143992"/>
                  </a:lnTo>
                  <a:lnTo>
                    <a:pt x="4342384" y="312140"/>
                  </a:lnTo>
                  <a:lnTo>
                    <a:pt x="4771885" y="312140"/>
                  </a:lnTo>
                  <a:lnTo>
                    <a:pt x="4771885" y="143992"/>
                  </a:lnTo>
                  <a:close/>
                </a:path>
              </a:pathLst>
            </a:custGeom>
            <a:solidFill>
              <a:srgbClr val="A3A3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695450" y="7267523"/>
              <a:ext cx="4772025" cy="466725"/>
            </a:xfrm>
            <a:custGeom>
              <a:avLst/>
              <a:gdLst/>
              <a:ahLst/>
              <a:cxnLst/>
              <a:rect l="l" t="t" r="r" b="b"/>
              <a:pathLst>
                <a:path w="4772025" h="466725">
                  <a:moveTo>
                    <a:pt x="430936" y="144551"/>
                  </a:moveTo>
                  <a:lnTo>
                    <a:pt x="0" y="144551"/>
                  </a:lnTo>
                  <a:lnTo>
                    <a:pt x="0" y="192709"/>
                  </a:lnTo>
                  <a:lnTo>
                    <a:pt x="430936" y="192709"/>
                  </a:lnTo>
                  <a:lnTo>
                    <a:pt x="430936" y="144551"/>
                  </a:lnTo>
                  <a:close/>
                </a:path>
                <a:path w="4772025" h="466725">
                  <a:moveTo>
                    <a:pt x="973493" y="202349"/>
                  </a:moveTo>
                  <a:lnTo>
                    <a:pt x="542544" y="202349"/>
                  </a:lnTo>
                  <a:lnTo>
                    <a:pt x="542544" y="243763"/>
                  </a:lnTo>
                  <a:lnTo>
                    <a:pt x="973493" y="243763"/>
                  </a:lnTo>
                  <a:lnTo>
                    <a:pt x="973493" y="202349"/>
                  </a:lnTo>
                  <a:close/>
                </a:path>
                <a:path w="4772025" h="466725">
                  <a:moveTo>
                    <a:pt x="1516151" y="275539"/>
                  </a:moveTo>
                  <a:lnTo>
                    <a:pt x="1085215" y="275539"/>
                  </a:lnTo>
                  <a:lnTo>
                    <a:pt x="1085215" y="313105"/>
                  </a:lnTo>
                  <a:lnTo>
                    <a:pt x="1516151" y="313105"/>
                  </a:lnTo>
                  <a:lnTo>
                    <a:pt x="1516151" y="275539"/>
                  </a:lnTo>
                  <a:close/>
                </a:path>
                <a:path w="4772025" h="466725">
                  <a:moveTo>
                    <a:pt x="2058835" y="21234"/>
                  </a:moveTo>
                  <a:lnTo>
                    <a:pt x="1627886" y="21234"/>
                  </a:lnTo>
                  <a:lnTo>
                    <a:pt x="1627886" y="92506"/>
                  </a:lnTo>
                  <a:lnTo>
                    <a:pt x="2058835" y="92506"/>
                  </a:lnTo>
                  <a:lnTo>
                    <a:pt x="2058835" y="21234"/>
                  </a:lnTo>
                  <a:close/>
                </a:path>
                <a:path w="4772025" h="466725">
                  <a:moveTo>
                    <a:pt x="2601366" y="226402"/>
                  </a:moveTo>
                  <a:lnTo>
                    <a:pt x="2170430" y="226402"/>
                  </a:lnTo>
                  <a:lnTo>
                    <a:pt x="2170430" y="285165"/>
                  </a:lnTo>
                  <a:lnTo>
                    <a:pt x="2601366" y="285165"/>
                  </a:lnTo>
                  <a:lnTo>
                    <a:pt x="2601366" y="226402"/>
                  </a:lnTo>
                  <a:close/>
                </a:path>
                <a:path w="4772025" h="466725">
                  <a:moveTo>
                    <a:pt x="3144050" y="384276"/>
                  </a:moveTo>
                  <a:lnTo>
                    <a:pt x="2713101" y="384276"/>
                  </a:lnTo>
                  <a:lnTo>
                    <a:pt x="2713101" y="466140"/>
                  </a:lnTo>
                  <a:lnTo>
                    <a:pt x="3144050" y="466140"/>
                  </a:lnTo>
                  <a:lnTo>
                    <a:pt x="3144050" y="384276"/>
                  </a:lnTo>
                  <a:close/>
                </a:path>
                <a:path w="4772025" h="466725">
                  <a:moveTo>
                    <a:pt x="3686581" y="405574"/>
                  </a:moveTo>
                  <a:lnTo>
                    <a:pt x="3255645" y="405574"/>
                  </a:lnTo>
                  <a:lnTo>
                    <a:pt x="3255645" y="456615"/>
                  </a:lnTo>
                  <a:lnTo>
                    <a:pt x="3686581" y="456615"/>
                  </a:lnTo>
                  <a:lnTo>
                    <a:pt x="3686581" y="405574"/>
                  </a:lnTo>
                  <a:close/>
                </a:path>
                <a:path w="4772025" h="466725">
                  <a:moveTo>
                    <a:pt x="4229252" y="0"/>
                  </a:moveTo>
                  <a:lnTo>
                    <a:pt x="3798316" y="0"/>
                  </a:lnTo>
                  <a:lnTo>
                    <a:pt x="3798316" y="45262"/>
                  </a:lnTo>
                  <a:lnTo>
                    <a:pt x="4229252" y="45262"/>
                  </a:lnTo>
                  <a:lnTo>
                    <a:pt x="4229252" y="0"/>
                  </a:lnTo>
                  <a:close/>
                </a:path>
                <a:path w="4772025" h="466725">
                  <a:moveTo>
                    <a:pt x="4771885" y="164706"/>
                  </a:moveTo>
                  <a:lnTo>
                    <a:pt x="4342384" y="164706"/>
                  </a:lnTo>
                  <a:lnTo>
                    <a:pt x="4342384" y="188772"/>
                  </a:lnTo>
                  <a:lnTo>
                    <a:pt x="4771885" y="188772"/>
                  </a:lnTo>
                  <a:lnTo>
                    <a:pt x="4771885" y="164706"/>
                  </a:lnTo>
                  <a:close/>
                </a:path>
              </a:pathLst>
            </a:custGeom>
            <a:solidFill>
              <a:srgbClr val="EB7B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695450" y="7029487"/>
              <a:ext cx="4772025" cy="638175"/>
            </a:xfrm>
            <a:custGeom>
              <a:avLst/>
              <a:gdLst/>
              <a:ahLst/>
              <a:cxnLst/>
              <a:rect l="l" t="t" r="r" b="b"/>
              <a:pathLst>
                <a:path w="4772025" h="638175">
                  <a:moveTo>
                    <a:pt x="430936" y="319874"/>
                  </a:moveTo>
                  <a:lnTo>
                    <a:pt x="0" y="319874"/>
                  </a:lnTo>
                  <a:lnTo>
                    <a:pt x="0" y="378294"/>
                  </a:lnTo>
                  <a:lnTo>
                    <a:pt x="430936" y="378294"/>
                  </a:lnTo>
                  <a:lnTo>
                    <a:pt x="430936" y="319874"/>
                  </a:lnTo>
                  <a:close/>
                </a:path>
                <a:path w="4772025" h="638175">
                  <a:moveTo>
                    <a:pt x="973493" y="347573"/>
                  </a:moveTo>
                  <a:lnTo>
                    <a:pt x="542544" y="347573"/>
                  </a:lnTo>
                  <a:lnTo>
                    <a:pt x="542544" y="435698"/>
                  </a:lnTo>
                  <a:lnTo>
                    <a:pt x="973493" y="435698"/>
                  </a:lnTo>
                  <a:lnTo>
                    <a:pt x="973493" y="347573"/>
                  </a:lnTo>
                  <a:close/>
                </a:path>
                <a:path w="4772025" h="638175">
                  <a:moveTo>
                    <a:pt x="1516151" y="419531"/>
                  </a:moveTo>
                  <a:lnTo>
                    <a:pt x="1085215" y="419531"/>
                  </a:lnTo>
                  <a:lnTo>
                    <a:pt x="1085215" y="508596"/>
                  </a:lnTo>
                  <a:lnTo>
                    <a:pt x="1516151" y="508596"/>
                  </a:lnTo>
                  <a:lnTo>
                    <a:pt x="1516151" y="419531"/>
                  </a:lnTo>
                  <a:close/>
                </a:path>
                <a:path w="4772025" h="638175">
                  <a:moveTo>
                    <a:pt x="2058835" y="115912"/>
                  </a:moveTo>
                  <a:lnTo>
                    <a:pt x="1627886" y="115912"/>
                  </a:lnTo>
                  <a:lnTo>
                    <a:pt x="1627886" y="255739"/>
                  </a:lnTo>
                  <a:lnTo>
                    <a:pt x="2058835" y="255739"/>
                  </a:lnTo>
                  <a:lnTo>
                    <a:pt x="2058835" y="115912"/>
                  </a:lnTo>
                  <a:close/>
                </a:path>
                <a:path w="4772025" h="638175">
                  <a:moveTo>
                    <a:pt x="2601366" y="286346"/>
                  </a:moveTo>
                  <a:lnTo>
                    <a:pt x="2170430" y="286346"/>
                  </a:lnTo>
                  <a:lnTo>
                    <a:pt x="2170430" y="459701"/>
                  </a:lnTo>
                  <a:lnTo>
                    <a:pt x="2601366" y="459701"/>
                  </a:lnTo>
                  <a:lnTo>
                    <a:pt x="2601366" y="286346"/>
                  </a:lnTo>
                  <a:close/>
                </a:path>
                <a:path w="4772025" h="638175">
                  <a:moveTo>
                    <a:pt x="3144050" y="459727"/>
                  </a:moveTo>
                  <a:lnTo>
                    <a:pt x="2713101" y="459727"/>
                  </a:lnTo>
                  <a:lnTo>
                    <a:pt x="2713101" y="616800"/>
                  </a:lnTo>
                  <a:lnTo>
                    <a:pt x="3144050" y="616800"/>
                  </a:lnTo>
                  <a:lnTo>
                    <a:pt x="3144050" y="459727"/>
                  </a:lnTo>
                  <a:close/>
                </a:path>
                <a:path w="4772025" h="638175">
                  <a:moveTo>
                    <a:pt x="3686581" y="359181"/>
                  </a:moveTo>
                  <a:lnTo>
                    <a:pt x="3255645" y="359181"/>
                  </a:lnTo>
                  <a:lnTo>
                    <a:pt x="3255645" y="637882"/>
                  </a:lnTo>
                  <a:lnTo>
                    <a:pt x="3686581" y="637882"/>
                  </a:lnTo>
                  <a:lnTo>
                    <a:pt x="3686581" y="359181"/>
                  </a:lnTo>
                  <a:close/>
                </a:path>
                <a:path w="4772025" h="638175">
                  <a:moveTo>
                    <a:pt x="4229252" y="0"/>
                  </a:moveTo>
                  <a:lnTo>
                    <a:pt x="3798316" y="0"/>
                  </a:lnTo>
                  <a:lnTo>
                    <a:pt x="3798316" y="234657"/>
                  </a:lnTo>
                  <a:lnTo>
                    <a:pt x="4229252" y="234657"/>
                  </a:lnTo>
                  <a:lnTo>
                    <a:pt x="4229252" y="0"/>
                  </a:lnTo>
                  <a:close/>
                </a:path>
                <a:path w="4772025" h="638175">
                  <a:moveTo>
                    <a:pt x="4771885" y="85178"/>
                  </a:moveTo>
                  <a:lnTo>
                    <a:pt x="4342384" y="85178"/>
                  </a:lnTo>
                  <a:lnTo>
                    <a:pt x="4342384" y="398360"/>
                  </a:lnTo>
                  <a:lnTo>
                    <a:pt x="4771885" y="398360"/>
                  </a:lnTo>
                  <a:lnTo>
                    <a:pt x="4771885" y="85178"/>
                  </a:lnTo>
                  <a:close/>
                </a:path>
              </a:pathLst>
            </a:custGeom>
            <a:solidFill>
              <a:srgbClr val="5B9B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643126" y="9043987"/>
              <a:ext cx="4886325" cy="47625"/>
            </a:xfrm>
            <a:custGeom>
              <a:avLst/>
              <a:gdLst/>
              <a:ahLst/>
              <a:cxnLst/>
              <a:rect l="l" t="t" r="r" b="b"/>
              <a:pathLst>
                <a:path w="4886325" h="47625">
                  <a:moveTo>
                    <a:pt x="0" y="0"/>
                  </a:moveTo>
                  <a:lnTo>
                    <a:pt x="4886198" y="0"/>
                  </a:lnTo>
                </a:path>
                <a:path w="4886325" h="47625">
                  <a:moveTo>
                    <a:pt x="0" y="0"/>
                  </a:moveTo>
                  <a:lnTo>
                    <a:pt x="0" y="47256"/>
                  </a:lnTo>
                </a:path>
              </a:pathLst>
            </a:custGeom>
            <a:ln w="7188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185797" y="9043987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256"/>
                  </a:lnTo>
                </a:path>
              </a:pathLst>
            </a:custGeom>
            <a:ln w="7188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728594" y="9043987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256"/>
                  </a:lnTo>
                </a:path>
              </a:pathLst>
            </a:custGeom>
            <a:ln w="7188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271392" y="9043987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256"/>
                  </a:lnTo>
                </a:path>
              </a:pathLst>
            </a:custGeom>
            <a:ln w="7188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814064" y="9043987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256"/>
                  </a:lnTo>
                </a:path>
              </a:pathLst>
            </a:custGeom>
            <a:ln w="7188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356861" y="9043987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256"/>
                  </a:lnTo>
                </a:path>
              </a:pathLst>
            </a:custGeom>
            <a:ln w="7188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899660" y="9043987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256"/>
                  </a:lnTo>
                </a:path>
              </a:pathLst>
            </a:custGeom>
            <a:ln w="7188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442457" y="9043987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256"/>
                  </a:lnTo>
                </a:path>
              </a:pathLst>
            </a:custGeom>
            <a:ln w="7188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985129" y="9043987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256"/>
                  </a:lnTo>
                </a:path>
              </a:pathLst>
            </a:custGeom>
            <a:ln w="7188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529324" y="9043987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256"/>
                  </a:lnTo>
                </a:path>
              </a:pathLst>
            </a:custGeom>
            <a:ln w="7188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1770126" y="7109523"/>
            <a:ext cx="23749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4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23845" y="7137400"/>
            <a:ext cx="23749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4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7</a:t>
            </a:r>
            <a:endParaRPr sz="9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864230" y="7210107"/>
            <a:ext cx="23749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4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07664" y="6903466"/>
            <a:ext cx="23749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5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45509" y="7075423"/>
            <a:ext cx="23749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4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9</a:t>
            </a:r>
            <a:endParaRPr sz="9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91990" y="7250366"/>
            <a:ext cx="23749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4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41265" y="7148448"/>
            <a:ext cx="23749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4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7</a:t>
            </a:r>
            <a:endParaRPr sz="9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587746" y="6786181"/>
            <a:ext cx="23749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5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7</a:t>
            </a:r>
            <a:endParaRPr sz="9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125590" y="6872605"/>
            <a:ext cx="23749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5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34185" y="7875905"/>
            <a:ext cx="33528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8</a:t>
            </a:r>
            <a:r>
              <a:rPr dirty="0" sz="9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9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279395" y="7901940"/>
            <a:ext cx="35242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120">
                <a:solidFill>
                  <a:srgbClr val="FFFFFF"/>
                </a:solidFill>
                <a:latin typeface="Arial"/>
                <a:cs typeface="Arial"/>
              </a:rPr>
              <a:t>16% </a:t>
            </a:r>
            <a:endParaRPr sz="9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31210" y="7984807"/>
            <a:ext cx="316865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9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dirty="0" sz="95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9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74771" y="7810881"/>
            <a:ext cx="31686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9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dirty="0" sz="95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9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909695" y="8010270"/>
            <a:ext cx="35242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120">
                <a:solidFill>
                  <a:srgbClr val="FFFFFF"/>
                </a:solidFill>
                <a:latin typeface="Arial"/>
                <a:cs typeface="Arial"/>
              </a:rPr>
              <a:t>16% </a:t>
            </a:r>
            <a:endParaRPr sz="9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61764" y="8301355"/>
            <a:ext cx="31750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9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dirty="0" sz="95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9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019040" y="8310880"/>
            <a:ext cx="26670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>
                <a:solidFill>
                  <a:srgbClr val="FFFFFF"/>
                </a:solidFill>
                <a:latin typeface="Arial"/>
                <a:cs typeface="Arial"/>
              </a:rPr>
              <a:t>11%</a:t>
            </a:r>
            <a:endParaRPr sz="9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540375" y="7891081"/>
            <a:ext cx="35306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120">
                <a:solidFill>
                  <a:srgbClr val="FFFFFF"/>
                </a:solidFill>
                <a:latin typeface="Arial"/>
                <a:cs typeface="Arial"/>
              </a:rPr>
              <a:t>16% </a:t>
            </a:r>
            <a:endParaRPr sz="9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092444" y="7987347"/>
            <a:ext cx="316865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9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dirty="0" sz="95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9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725676" y="8486775"/>
            <a:ext cx="38100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z="9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z="9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% </a:t>
            </a:r>
            <a:endParaRPr sz="9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268854" y="8496300"/>
            <a:ext cx="33528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z="9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z="9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9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812414" y="8537193"/>
            <a:ext cx="38100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z="9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dirty="0" sz="9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% </a:t>
            </a:r>
            <a:endParaRPr sz="9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356228" y="8463915"/>
            <a:ext cx="33528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z="9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z="9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9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899915" y="8551544"/>
            <a:ext cx="38100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sz="9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dirty="0" sz="9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% </a:t>
            </a:r>
            <a:endParaRPr sz="9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440554" y="8696070"/>
            <a:ext cx="38100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dirty="0" sz="9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sz="9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% </a:t>
            </a:r>
            <a:endParaRPr sz="9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983860" y="8679433"/>
            <a:ext cx="38100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dirty="0" sz="9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sz="9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% </a:t>
            </a:r>
            <a:endParaRPr sz="9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527421" y="8505190"/>
            <a:ext cx="38227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sz="9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z="9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% </a:t>
            </a:r>
            <a:endParaRPr sz="9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070853" y="8552878"/>
            <a:ext cx="38227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sz="9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z="9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FFFFFF"/>
                </a:solidFill>
                <a:latin typeface="Arial"/>
                <a:cs typeface="Arial"/>
              </a:rPr>
              <a:t>% </a:t>
            </a:r>
            <a:endParaRPr sz="9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123632" y="8941434"/>
            <a:ext cx="28003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0</a:t>
            </a:r>
            <a:r>
              <a:rPr dirty="0" sz="950" spc="185">
                <a:latin typeface="Arial"/>
                <a:cs typeface="Arial"/>
              </a:rPr>
              <a:t> </a:t>
            </a:r>
            <a:r>
              <a:rPr dirty="0" sz="950" spc="35">
                <a:latin typeface="Arial"/>
                <a:cs typeface="Arial"/>
              </a:rPr>
              <a:t>.0 </a:t>
            </a:r>
            <a:endParaRPr sz="9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183322" y="8585834"/>
            <a:ext cx="21844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1.</a:t>
            </a:r>
            <a:r>
              <a:rPr dirty="0" sz="950" spc="-9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0</a:t>
            </a:r>
            <a:endParaRPr sz="9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151255" y="8230171"/>
            <a:ext cx="23749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2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0</a:t>
            </a:r>
            <a:endParaRPr sz="9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149032" y="7875523"/>
            <a:ext cx="23749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3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0</a:t>
            </a:r>
            <a:endParaRPr sz="9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145539" y="7519352"/>
            <a:ext cx="23749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4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0</a:t>
            </a:r>
            <a:endParaRPr sz="9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150619" y="7164705"/>
            <a:ext cx="23749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5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0</a:t>
            </a:r>
            <a:endParaRPr sz="9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138555" y="6809359"/>
            <a:ext cx="24701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Arial"/>
                <a:cs typeface="Arial"/>
              </a:rPr>
              <a:t>6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0</a:t>
            </a:r>
            <a:endParaRPr sz="9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570355" y="9090694"/>
            <a:ext cx="4897120" cy="976630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marL="141605">
              <a:lnSpc>
                <a:spcPct val="100000"/>
              </a:lnSpc>
              <a:spcBef>
                <a:spcPts val="570"/>
              </a:spcBef>
              <a:tabLst>
                <a:tab pos="687070" algn="l"/>
                <a:tab pos="1224915" algn="l"/>
                <a:tab pos="1776730" algn="l"/>
                <a:tab pos="2310130" algn="l"/>
                <a:tab pos="2855595" algn="l"/>
                <a:tab pos="3369945" algn="l"/>
                <a:tab pos="3948429" algn="l"/>
              </a:tabLst>
            </a:pPr>
            <a:r>
              <a:rPr dirty="0" sz="950">
                <a:latin typeface="Arial"/>
                <a:cs typeface="Arial"/>
              </a:rPr>
              <a:t>2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0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14</a:t>
            </a:r>
            <a:r>
              <a:rPr dirty="0" sz="950">
                <a:latin typeface="Arial"/>
                <a:cs typeface="Arial"/>
              </a:rPr>
              <a:t>	2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0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15</a:t>
            </a:r>
            <a:r>
              <a:rPr dirty="0" sz="950">
                <a:latin typeface="Arial"/>
                <a:cs typeface="Arial"/>
              </a:rPr>
              <a:t>	2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0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16</a:t>
            </a:r>
            <a:r>
              <a:rPr dirty="0" sz="950">
                <a:latin typeface="Arial"/>
                <a:cs typeface="Arial"/>
              </a:rPr>
              <a:t>	2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0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17</a:t>
            </a:r>
            <a:r>
              <a:rPr dirty="0" sz="950">
                <a:latin typeface="Arial"/>
                <a:cs typeface="Arial"/>
              </a:rPr>
              <a:t>	2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0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18</a:t>
            </a:r>
            <a:r>
              <a:rPr dirty="0" sz="950">
                <a:latin typeface="Arial"/>
                <a:cs typeface="Arial"/>
              </a:rPr>
              <a:t>	2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0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19</a:t>
            </a:r>
            <a:r>
              <a:rPr dirty="0" sz="950">
                <a:latin typeface="Arial"/>
                <a:cs typeface="Arial"/>
              </a:rPr>
              <a:t>	2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0</a:t>
            </a:r>
            <a:r>
              <a:rPr dirty="0" sz="950" spc="150">
                <a:latin typeface="Arial"/>
                <a:cs typeface="Arial"/>
              </a:rPr>
              <a:t> </a:t>
            </a:r>
            <a:r>
              <a:rPr dirty="0" sz="950" spc="90">
                <a:latin typeface="Arial"/>
                <a:cs typeface="Arial"/>
              </a:rPr>
              <a:t>20</a:t>
            </a:r>
            <a:r>
              <a:rPr dirty="0" sz="950">
                <a:latin typeface="Arial"/>
                <a:cs typeface="Arial"/>
              </a:rPr>
              <a:t>	2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0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2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1</a:t>
            </a:r>
            <a:r>
              <a:rPr dirty="0" sz="950" spc="250">
                <a:latin typeface="Arial"/>
                <a:cs typeface="Arial"/>
              </a:rPr>
              <a:t>  </a:t>
            </a:r>
            <a:r>
              <a:rPr dirty="0" sz="950">
                <a:latin typeface="Arial"/>
                <a:cs typeface="Arial"/>
              </a:rPr>
              <a:t>2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0</a:t>
            </a:r>
            <a:r>
              <a:rPr dirty="0" sz="950" spc="140">
                <a:latin typeface="Arial"/>
                <a:cs typeface="Arial"/>
              </a:rPr>
              <a:t> </a:t>
            </a:r>
            <a:r>
              <a:rPr dirty="0" sz="950" spc="90">
                <a:latin typeface="Arial"/>
                <a:cs typeface="Arial"/>
              </a:rPr>
              <a:t>22 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dirty="0" sz="2000" spc="-10" b="1">
                <a:solidFill>
                  <a:srgbClr val="39396C"/>
                </a:solidFill>
                <a:latin typeface="Arial"/>
                <a:cs typeface="Arial"/>
              </a:rPr>
              <a:t>Turkiye</a:t>
            </a:r>
            <a:r>
              <a:rPr dirty="0" sz="2000" spc="-11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39396C"/>
                </a:solidFill>
                <a:latin typeface="Arial"/>
                <a:cs typeface="Arial"/>
              </a:rPr>
              <a:t>Import</a:t>
            </a:r>
            <a:r>
              <a:rPr dirty="0" sz="2000" spc="-13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35" b="1">
                <a:solidFill>
                  <a:srgbClr val="39396C"/>
                </a:solidFill>
                <a:latin typeface="Arial"/>
                <a:cs typeface="Arial"/>
              </a:rPr>
              <a:t>Volumes</a:t>
            </a:r>
            <a:r>
              <a:rPr dirty="0" sz="2000" spc="-15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2000" spc="-4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Natural</a:t>
            </a:r>
            <a:r>
              <a:rPr dirty="0" sz="2000" spc="-13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39396C"/>
                </a:solidFill>
                <a:latin typeface="Arial"/>
                <a:cs typeface="Arial"/>
              </a:rPr>
              <a:t>gas</a:t>
            </a:r>
            <a:endParaRPr sz="2000">
              <a:latin typeface="Arial"/>
              <a:cs typeface="Arial"/>
            </a:endParaRPr>
          </a:p>
          <a:p>
            <a:pPr marL="109855">
              <a:lnSpc>
                <a:spcPct val="100000"/>
              </a:lnSpc>
              <a:spcBef>
                <a:spcPts val="825"/>
              </a:spcBef>
            </a:pPr>
            <a:r>
              <a:rPr dirty="0" sz="1400" spc="-35" i="1">
                <a:solidFill>
                  <a:srgbClr val="A6A6A6"/>
                </a:solidFill>
                <a:latin typeface="Arial"/>
                <a:cs typeface="Arial"/>
              </a:rPr>
              <a:t>*Source:</a:t>
            </a:r>
            <a:r>
              <a:rPr dirty="0" sz="1400" spc="-75" i="1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dirty="0" sz="1400" spc="-85" i="1">
                <a:solidFill>
                  <a:srgbClr val="A6A6A6"/>
                </a:solidFill>
                <a:latin typeface="Arial"/>
                <a:cs typeface="Arial"/>
              </a:rPr>
              <a:t>S&amp;P</a:t>
            </a:r>
            <a:r>
              <a:rPr dirty="0" sz="1400" spc="-40" i="1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A6A6A6"/>
                </a:solidFill>
                <a:latin typeface="Arial"/>
                <a:cs typeface="Arial"/>
              </a:rPr>
              <a:t>Capital</a:t>
            </a:r>
            <a:r>
              <a:rPr dirty="0" sz="1400" spc="20" i="1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dirty="0" sz="1400" spc="-25" i="1">
                <a:solidFill>
                  <a:srgbClr val="A6A6A6"/>
                </a:solidFill>
                <a:latin typeface="Arial"/>
                <a:cs typeface="Arial"/>
              </a:rPr>
              <a:t>IQ</a:t>
            </a:r>
            <a:endParaRPr sz="14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35925" y="7738967"/>
            <a:ext cx="238760" cy="44513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60"/>
              </a:lnSpc>
            </a:pPr>
            <a:r>
              <a:rPr dirty="0" sz="1500" spc="-235">
                <a:latin typeface="Arial"/>
                <a:cs typeface="Arial"/>
              </a:rPr>
              <a:t>BCF/D</a:t>
            </a:r>
            <a:endParaRPr sz="1500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6686550" y="7429436"/>
            <a:ext cx="133350" cy="85725"/>
          </a:xfrm>
          <a:custGeom>
            <a:avLst/>
            <a:gdLst/>
            <a:ahLst/>
            <a:cxnLst/>
            <a:rect l="l" t="t" r="r" b="b"/>
            <a:pathLst>
              <a:path w="133350" h="85725">
                <a:moveTo>
                  <a:pt x="132753" y="0"/>
                </a:moveTo>
                <a:lnTo>
                  <a:pt x="0" y="0"/>
                </a:lnTo>
                <a:lnTo>
                  <a:pt x="0" y="85534"/>
                </a:lnTo>
                <a:lnTo>
                  <a:pt x="132753" y="85534"/>
                </a:lnTo>
                <a:lnTo>
                  <a:pt x="132753" y="0"/>
                </a:lnTo>
                <a:close/>
              </a:path>
            </a:pathLst>
          </a:custGeom>
          <a:solidFill>
            <a:srgbClr val="5B9B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 txBox="1"/>
          <p:nvPr/>
        </p:nvSpPr>
        <p:spPr>
          <a:xfrm>
            <a:off x="6868159" y="7309231"/>
            <a:ext cx="1182370" cy="1398270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950">
                <a:latin typeface="Arial"/>
                <a:cs typeface="Arial"/>
              </a:rPr>
              <a:t>S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o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t</a:t>
            </a:r>
            <a:r>
              <a:rPr dirty="0" sz="950" spc="125">
                <a:latin typeface="Arial"/>
                <a:cs typeface="Arial"/>
              </a:rPr>
              <a:t>  </a:t>
            </a:r>
            <a:r>
              <a:rPr dirty="0" sz="950">
                <a:latin typeface="Arial"/>
                <a:cs typeface="Arial"/>
              </a:rPr>
              <a:t>L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N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G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950">
                <a:latin typeface="Arial"/>
                <a:cs typeface="Arial"/>
              </a:rPr>
              <a:t>N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g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200">
                <a:latin typeface="Arial"/>
                <a:cs typeface="Arial"/>
              </a:rPr>
              <a:t>  </a:t>
            </a:r>
            <a:r>
              <a:rPr dirty="0" sz="950">
                <a:latin typeface="Arial"/>
                <a:cs typeface="Arial"/>
              </a:rPr>
              <a:t>(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N</a:t>
            </a:r>
            <a:r>
              <a:rPr dirty="0" sz="950" spc="-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G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)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950">
                <a:latin typeface="Arial"/>
                <a:cs typeface="Arial"/>
              </a:rPr>
              <a:t>A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g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</a:t>
            </a:r>
            <a:r>
              <a:rPr dirty="0" sz="950" spc="1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200">
                <a:latin typeface="Arial"/>
                <a:cs typeface="Arial"/>
              </a:rPr>
              <a:t>  </a:t>
            </a:r>
            <a:r>
              <a:rPr dirty="0" sz="950">
                <a:latin typeface="Arial"/>
                <a:cs typeface="Arial"/>
              </a:rPr>
              <a:t>(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N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G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)</a:t>
            </a:r>
            <a:endParaRPr sz="950">
              <a:latin typeface="Arial"/>
              <a:cs typeface="Arial"/>
            </a:endParaRPr>
          </a:p>
          <a:p>
            <a:pPr marL="12700" marR="201295">
              <a:lnSpc>
                <a:spcPct val="164700"/>
              </a:lnSpc>
              <a:spcBef>
                <a:spcPts val="5"/>
              </a:spcBef>
            </a:pPr>
            <a:r>
              <a:rPr dirty="0" sz="950">
                <a:latin typeface="Arial"/>
                <a:cs typeface="Arial"/>
              </a:rPr>
              <a:t>A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z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b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j</a:t>
            </a:r>
            <a:r>
              <a:rPr dirty="0" sz="950" spc="2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n</a:t>
            </a:r>
            <a:r>
              <a:rPr dirty="0" sz="950" spc="5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</a:t>
            </a:r>
            <a:r>
              <a:rPr dirty="0" sz="950" spc="-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-50">
                <a:latin typeface="Arial"/>
                <a:cs typeface="Arial"/>
              </a:rPr>
              <a:t> n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950">
                <a:latin typeface="Arial"/>
                <a:cs typeface="Arial"/>
              </a:rPr>
              <a:t>R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u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a</a:t>
            </a:r>
            <a:endParaRPr sz="95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6686550" y="7667561"/>
            <a:ext cx="133350" cy="85725"/>
          </a:xfrm>
          <a:custGeom>
            <a:avLst/>
            <a:gdLst/>
            <a:ahLst/>
            <a:cxnLst/>
            <a:rect l="l" t="t" r="r" b="b"/>
            <a:pathLst>
              <a:path w="133350" h="85725">
                <a:moveTo>
                  <a:pt x="132753" y="0"/>
                </a:moveTo>
                <a:lnTo>
                  <a:pt x="0" y="0"/>
                </a:lnTo>
                <a:lnTo>
                  <a:pt x="0" y="85534"/>
                </a:lnTo>
                <a:lnTo>
                  <a:pt x="132753" y="85534"/>
                </a:lnTo>
                <a:lnTo>
                  <a:pt x="132753" y="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686550" y="7905686"/>
            <a:ext cx="133350" cy="85725"/>
          </a:xfrm>
          <a:custGeom>
            <a:avLst/>
            <a:gdLst/>
            <a:ahLst/>
            <a:cxnLst/>
            <a:rect l="l" t="t" r="r" b="b"/>
            <a:pathLst>
              <a:path w="133350" h="85725">
                <a:moveTo>
                  <a:pt x="132753" y="0"/>
                </a:moveTo>
                <a:lnTo>
                  <a:pt x="0" y="0"/>
                </a:lnTo>
                <a:lnTo>
                  <a:pt x="0" y="85534"/>
                </a:lnTo>
                <a:lnTo>
                  <a:pt x="132753" y="85534"/>
                </a:lnTo>
                <a:lnTo>
                  <a:pt x="132753" y="0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686550" y="8143811"/>
            <a:ext cx="133350" cy="85725"/>
          </a:xfrm>
          <a:custGeom>
            <a:avLst/>
            <a:gdLst/>
            <a:ahLst/>
            <a:cxnLst/>
            <a:rect l="l" t="t" r="r" b="b"/>
            <a:pathLst>
              <a:path w="133350" h="85725">
                <a:moveTo>
                  <a:pt x="132753" y="0"/>
                </a:moveTo>
                <a:lnTo>
                  <a:pt x="0" y="0"/>
                </a:lnTo>
                <a:lnTo>
                  <a:pt x="0" y="85534"/>
                </a:lnTo>
                <a:lnTo>
                  <a:pt x="132753" y="85534"/>
                </a:lnTo>
                <a:lnTo>
                  <a:pt x="13275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686550" y="8381936"/>
            <a:ext cx="133350" cy="85725"/>
          </a:xfrm>
          <a:custGeom>
            <a:avLst/>
            <a:gdLst/>
            <a:ahLst/>
            <a:cxnLst/>
            <a:rect l="l" t="t" r="r" b="b"/>
            <a:pathLst>
              <a:path w="133350" h="85725">
                <a:moveTo>
                  <a:pt x="132753" y="0"/>
                </a:moveTo>
                <a:lnTo>
                  <a:pt x="0" y="0"/>
                </a:lnTo>
                <a:lnTo>
                  <a:pt x="0" y="85534"/>
                </a:lnTo>
                <a:lnTo>
                  <a:pt x="132753" y="85534"/>
                </a:lnTo>
                <a:lnTo>
                  <a:pt x="132753" y="0"/>
                </a:lnTo>
                <a:close/>
              </a:path>
            </a:pathLst>
          </a:custGeom>
          <a:solidFill>
            <a:srgbClr val="006E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686550" y="8620061"/>
            <a:ext cx="133350" cy="85725"/>
          </a:xfrm>
          <a:custGeom>
            <a:avLst/>
            <a:gdLst/>
            <a:ahLst/>
            <a:cxnLst/>
            <a:rect l="l" t="t" r="r" b="b"/>
            <a:pathLst>
              <a:path w="133350" h="85725">
                <a:moveTo>
                  <a:pt x="132753" y="0"/>
                </a:moveTo>
                <a:lnTo>
                  <a:pt x="0" y="0"/>
                </a:lnTo>
                <a:lnTo>
                  <a:pt x="0" y="85534"/>
                </a:lnTo>
                <a:lnTo>
                  <a:pt x="132753" y="85534"/>
                </a:lnTo>
                <a:lnTo>
                  <a:pt x="132753" y="0"/>
                </a:lnTo>
                <a:close/>
              </a:path>
            </a:pathLst>
          </a:custGeom>
          <a:solidFill>
            <a:srgbClr val="6EAC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/>
          <p:nvPr/>
        </p:nvSpPr>
        <p:spPr>
          <a:xfrm>
            <a:off x="1348105" y="2285682"/>
            <a:ext cx="3211195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125"/>
              </a:spcBef>
              <a:buClr>
                <a:srgbClr val="000000"/>
              </a:buClr>
              <a:buSzPct val="111627"/>
              <a:buFont typeface="Arial"/>
              <a:buChar char="•"/>
              <a:tabLst>
                <a:tab pos="354330" algn="l"/>
              </a:tabLst>
            </a:pPr>
            <a:r>
              <a:rPr dirty="0" sz="2150" spc="-30" b="1">
                <a:solidFill>
                  <a:srgbClr val="39396C"/>
                </a:solidFill>
                <a:latin typeface="Arial"/>
                <a:cs typeface="Arial"/>
              </a:rPr>
              <a:t>98%</a:t>
            </a:r>
            <a:r>
              <a:rPr dirty="0" sz="2150" spc="-14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-10" b="1">
                <a:solidFill>
                  <a:srgbClr val="39396C"/>
                </a:solidFill>
                <a:latin typeface="Arial"/>
                <a:cs typeface="Arial"/>
              </a:rPr>
              <a:t>Imported</a:t>
            </a:r>
            <a:r>
              <a:rPr dirty="0" sz="2150" spc="-9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39396C"/>
                </a:solidFill>
                <a:latin typeface="Arial"/>
                <a:cs typeface="Arial"/>
              </a:rPr>
              <a:t>Nat</a:t>
            </a:r>
            <a:r>
              <a:rPr dirty="0" sz="2150" spc="-8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-25" b="1">
                <a:solidFill>
                  <a:srgbClr val="39396C"/>
                </a:solidFill>
                <a:latin typeface="Arial"/>
                <a:cs typeface="Arial"/>
              </a:rPr>
              <a:t>Gas</a:t>
            </a:r>
            <a:endParaRPr sz="21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57250" y="1635442"/>
            <a:ext cx="7306945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spc="-55" b="1">
                <a:solidFill>
                  <a:srgbClr val="39396C"/>
                </a:solidFill>
                <a:latin typeface="Arial"/>
                <a:cs typeface="Arial"/>
              </a:rPr>
              <a:t>Strong</a:t>
            </a:r>
            <a:r>
              <a:rPr dirty="0" sz="2750" spc="-19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750" spc="-70" b="1">
                <a:solidFill>
                  <a:srgbClr val="39396C"/>
                </a:solidFill>
                <a:latin typeface="Arial"/>
                <a:cs typeface="Arial"/>
              </a:rPr>
              <a:t>Prices</a:t>
            </a:r>
            <a:r>
              <a:rPr dirty="0" sz="2750" spc="-22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39396C"/>
                </a:solidFill>
                <a:latin typeface="Arial"/>
                <a:cs typeface="Arial"/>
              </a:rPr>
              <a:t>&amp;</a:t>
            </a:r>
            <a:r>
              <a:rPr dirty="0" sz="2750" spc="-26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750" spc="-40" b="1">
                <a:solidFill>
                  <a:srgbClr val="39396C"/>
                </a:solidFill>
                <a:latin typeface="Arial"/>
                <a:cs typeface="Arial"/>
              </a:rPr>
              <a:t>Demand</a:t>
            </a:r>
            <a:r>
              <a:rPr dirty="0" sz="2750" spc="-17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39396C"/>
                </a:solidFill>
                <a:latin typeface="Arial"/>
                <a:cs typeface="Arial"/>
              </a:rPr>
              <a:t>for</a:t>
            </a:r>
            <a:r>
              <a:rPr dirty="0" sz="2750" spc="-7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39396C"/>
                </a:solidFill>
                <a:latin typeface="Arial"/>
                <a:cs typeface="Arial"/>
              </a:rPr>
              <a:t>Natural</a:t>
            </a:r>
            <a:r>
              <a:rPr dirty="0" sz="2750" spc="-125" b="1">
                <a:solidFill>
                  <a:srgbClr val="39396C"/>
                </a:solidFill>
                <a:latin typeface="Arial"/>
                <a:cs typeface="Arial"/>
              </a:rPr>
              <a:t> Gas</a:t>
            </a:r>
            <a:r>
              <a:rPr dirty="0" sz="2750" spc="-33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39396C"/>
                </a:solidFill>
                <a:latin typeface="Arial"/>
                <a:cs typeface="Arial"/>
              </a:rPr>
              <a:t>&amp;</a:t>
            </a:r>
            <a:r>
              <a:rPr dirty="0" sz="2750" spc="-26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750" spc="-25" b="1">
                <a:solidFill>
                  <a:srgbClr val="39396C"/>
                </a:solidFill>
                <a:latin typeface="Arial"/>
                <a:cs typeface="Arial"/>
              </a:rPr>
              <a:t>Oil</a:t>
            </a:r>
            <a:endParaRPr sz="2750">
              <a:latin typeface="Arial"/>
              <a:cs typeface="Arial"/>
            </a:endParaRPr>
          </a:p>
        </p:txBody>
      </p:sp>
      <p:sp>
        <p:nvSpPr>
          <p:cNvPr id="74" name="object 7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187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39396C"/>
                </a:solidFill>
              </a:rPr>
              <a:t>Turkiye</a:t>
            </a:r>
            <a:r>
              <a:rPr dirty="0" spc="5">
                <a:solidFill>
                  <a:srgbClr val="39396C"/>
                </a:solidFill>
              </a:rPr>
              <a:t> </a:t>
            </a:r>
            <a:r>
              <a:rPr dirty="0" spc="-10">
                <a:solidFill>
                  <a:srgbClr val="39396C"/>
                </a:solidFill>
              </a:rPr>
              <a:t>Advantage</a:t>
            </a:r>
          </a:p>
        </p:txBody>
      </p:sp>
      <p:sp>
        <p:nvSpPr>
          <p:cNvPr id="75" name="object 75"/>
          <p:cNvSpPr txBox="1"/>
          <p:nvPr/>
        </p:nvSpPr>
        <p:spPr>
          <a:xfrm>
            <a:off x="14910181" y="5965253"/>
            <a:ext cx="1330960" cy="67246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14"/>
              </a:spcBef>
            </a:pPr>
            <a:r>
              <a:rPr dirty="0" sz="1400" spc="-30">
                <a:solidFill>
                  <a:srgbClr val="1E304D"/>
                </a:solidFill>
                <a:latin typeface="Arial"/>
                <a:cs typeface="Arial"/>
              </a:rPr>
              <a:t>New</a:t>
            </a:r>
            <a:r>
              <a:rPr dirty="0" sz="1400" spc="-9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1E304D"/>
                </a:solidFill>
                <a:latin typeface="Arial"/>
                <a:cs typeface="Arial"/>
              </a:rPr>
              <a:t>Pipeline </a:t>
            </a:r>
            <a:r>
              <a:rPr dirty="0" sz="1400">
                <a:solidFill>
                  <a:srgbClr val="1E304D"/>
                </a:solidFill>
                <a:latin typeface="Arial"/>
                <a:cs typeface="Arial"/>
              </a:rPr>
              <a:t>Existing </a:t>
            </a:r>
            <a:r>
              <a:rPr dirty="0" sz="1400" spc="-10">
                <a:solidFill>
                  <a:srgbClr val="1E304D"/>
                </a:solidFill>
                <a:latin typeface="Arial"/>
                <a:cs typeface="Arial"/>
              </a:rPr>
              <a:t>Pipeline </a:t>
            </a:r>
            <a:r>
              <a:rPr dirty="0" sz="1400" spc="-35">
                <a:solidFill>
                  <a:srgbClr val="1E304D"/>
                </a:solidFill>
                <a:latin typeface="Arial"/>
                <a:cs typeface="Arial"/>
              </a:rPr>
              <a:t>TANAP</a:t>
            </a:r>
            <a:r>
              <a:rPr dirty="0" sz="1400" spc="-12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1E304D"/>
                </a:solidFill>
                <a:latin typeface="Arial"/>
                <a:cs typeface="Arial"/>
              </a:rPr>
              <a:t>Pipeline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10448925" y="5591238"/>
            <a:ext cx="4467225" cy="1171575"/>
            <a:chOff x="10448925" y="5591238"/>
            <a:chExt cx="4467225" cy="1171575"/>
          </a:xfrm>
        </p:grpSpPr>
        <p:sp>
          <p:nvSpPr>
            <p:cNvPr id="77" name="object 77"/>
            <p:cNvSpPr/>
            <p:nvPr/>
          </p:nvSpPr>
          <p:spPr>
            <a:xfrm>
              <a:off x="10448925" y="6115049"/>
              <a:ext cx="781050" cy="647700"/>
            </a:xfrm>
            <a:custGeom>
              <a:avLst/>
              <a:gdLst/>
              <a:ahLst/>
              <a:cxnLst/>
              <a:rect l="l" t="t" r="r" b="b"/>
              <a:pathLst>
                <a:path w="781050" h="647700">
                  <a:moveTo>
                    <a:pt x="99949" y="637667"/>
                  </a:moveTo>
                  <a:lnTo>
                    <a:pt x="53721" y="583692"/>
                  </a:lnTo>
                  <a:lnTo>
                    <a:pt x="45085" y="573659"/>
                  </a:lnTo>
                  <a:lnTo>
                    <a:pt x="69088" y="553593"/>
                  </a:lnTo>
                  <a:lnTo>
                    <a:pt x="60706" y="543560"/>
                  </a:lnTo>
                  <a:lnTo>
                    <a:pt x="0" y="593725"/>
                  </a:lnTo>
                  <a:lnTo>
                    <a:pt x="8255" y="603758"/>
                  </a:lnTo>
                  <a:lnTo>
                    <a:pt x="32385" y="583692"/>
                  </a:lnTo>
                  <a:lnTo>
                    <a:pt x="87249" y="647700"/>
                  </a:lnTo>
                  <a:lnTo>
                    <a:pt x="99949" y="637667"/>
                  </a:lnTo>
                  <a:close/>
                </a:path>
                <a:path w="781050" h="647700">
                  <a:moveTo>
                    <a:pt x="185293" y="549783"/>
                  </a:moveTo>
                  <a:lnTo>
                    <a:pt x="183769" y="542290"/>
                  </a:lnTo>
                  <a:lnTo>
                    <a:pt x="180594" y="534670"/>
                  </a:lnTo>
                  <a:lnTo>
                    <a:pt x="175514" y="528447"/>
                  </a:lnTo>
                  <a:lnTo>
                    <a:pt x="135890" y="481965"/>
                  </a:lnTo>
                  <a:lnTo>
                    <a:pt x="123317" y="491998"/>
                  </a:lnTo>
                  <a:lnTo>
                    <a:pt x="167767" y="544830"/>
                  </a:lnTo>
                  <a:lnTo>
                    <a:pt x="170053" y="551053"/>
                  </a:lnTo>
                  <a:lnTo>
                    <a:pt x="168275" y="562356"/>
                  </a:lnTo>
                  <a:lnTo>
                    <a:pt x="164719" y="568579"/>
                  </a:lnTo>
                  <a:lnTo>
                    <a:pt x="152019" y="578612"/>
                  </a:lnTo>
                  <a:lnTo>
                    <a:pt x="145796" y="581152"/>
                  </a:lnTo>
                  <a:lnTo>
                    <a:pt x="133604" y="581152"/>
                  </a:lnTo>
                  <a:lnTo>
                    <a:pt x="127889" y="577469"/>
                  </a:lnTo>
                  <a:lnTo>
                    <a:pt x="122682" y="571119"/>
                  </a:lnTo>
                  <a:lnTo>
                    <a:pt x="83439" y="524637"/>
                  </a:lnTo>
                  <a:lnTo>
                    <a:pt x="110363" y="582422"/>
                  </a:lnTo>
                  <a:lnTo>
                    <a:pt x="137033" y="596265"/>
                  </a:lnTo>
                  <a:lnTo>
                    <a:pt x="144526" y="596265"/>
                  </a:lnTo>
                  <a:lnTo>
                    <a:pt x="185166" y="553593"/>
                  </a:lnTo>
                  <a:lnTo>
                    <a:pt x="185293" y="549783"/>
                  </a:lnTo>
                  <a:close/>
                </a:path>
                <a:path w="781050" h="647700">
                  <a:moveTo>
                    <a:pt x="271145" y="495808"/>
                  </a:moveTo>
                  <a:lnTo>
                    <a:pt x="263525" y="491998"/>
                  </a:lnTo>
                  <a:lnTo>
                    <a:pt x="240919" y="480695"/>
                  </a:lnTo>
                  <a:lnTo>
                    <a:pt x="238887" y="480695"/>
                  </a:lnTo>
                  <a:lnTo>
                    <a:pt x="235204" y="479552"/>
                  </a:lnTo>
                  <a:lnTo>
                    <a:pt x="231013" y="479552"/>
                  </a:lnTo>
                  <a:lnTo>
                    <a:pt x="234823" y="473202"/>
                  </a:lnTo>
                  <a:lnTo>
                    <a:pt x="236474" y="468249"/>
                  </a:lnTo>
                  <a:lnTo>
                    <a:pt x="235331" y="455676"/>
                  </a:lnTo>
                  <a:lnTo>
                    <a:pt x="232918" y="450596"/>
                  </a:lnTo>
                  <a:lnTo>
                    <a:pt x="230759" y="448056"/>
                  </a:lnTo>
                  <a:lnTo>
                    <a:pt x="228473" y="445643"/>
                  </a:lnTo>
                  <a:lnTo>
                    <a:pt x="222250" y="438023"/>
                  </a:lnTo>
                  <a:lnTo>
                    <a:pt x="221615" y="437692"/>
                  </a:lnTo>
                  <a:lnTo>
                    <a:pt x="221615" y="465709"/>
                  </a:lnTo>
                  <a:lnTo>
                    <a:pt x="220091" y="474472"/>
                  </a:lnTo>
                  <a:lnTo>
                    <a:pt x="217424" y="478282"/>
                  </a:lnTo>
                  <a:lnTo>
                    <a:pt x="194437" y="497078"/>
                  </a:lnTo>
                  <a:lnTo>
                    <a:pt x="170561" y="469519"/>
                  </a:lnTo>
                  <a:lnTo>
                    <a:pt x="190246" y="453136"/>
                  </a:lnTo>
                  <a:lnTo>
                    <a:pt x="196977" y="449326"/>
                  </a:lnTo>
                  <a:lnTo>
                    <a:pt x="203581" y="448056"/>
                  </a:lnTo>
                  <a:lnTo>
                    <a:pt x="209804" y="450596"/>
                  </a:lnTo>
                  <a:lnTo>
                    <a:pt x="215773" y="455676"/>
                  </a:lnTo>
                  <a:lnTo>
                    <a:pt x="219964" y="460629"/>
                  </a:lnTo>
                  <a:lnTo>
                    <a:pt x="221615" y="465709"/>
                  </a:lnTo>
                  <a:lnTo>
                    <a:pt x="221615" y="437692"/>
                  </a:lnTo>
                  <a:lnTo>
                    <a:pt x="215392" y="434340"/>
                  </a:lnTo>
                  <a:lnTo>
                    <a:pt x="208026" y="433070"/>
                  </a:lnTo>
                  <a:lnTo>
                    <a:pt x="202311" y="433070"/>
                  </a:lnTo>
                  <a:lnTo>
                    <a:pt x="196469" y="434340"/>
                  </a:lnTo>
                  <a:lnTo>
                    <a:pt x="190373" y="436880"/>
                  </a:lnTo>
                  <a:lnTo>
                    <a:pt x="184150" y="441833"/>
                  </a:lnTo>
                  <a:lnTo>
                    <a:pt x="149606" y="470662"/>
                  </a:lnTo>
                  <a:lnTo>
                    <a:pt x="212598" y="544830"/>
                  </a:lnTo>
                  <a:lnTo>
                    <a:pt x="225298" y="533527"/>
                  </a:lnTo>
                  <a:lnTo>
                    <a:pt x="202946" y="507111"/>
                  </a:lnTo>
                  <a:lnTo>
                    <a:pt x="215646" y="497078"/>
                  </a:lnTo>
                  <a:lnTo>
                    <a:pt x="219964" y="493268"/>
                  </a:lnTo>
                  <a:lnTo>
                    <a:pt x="222377" y="491998"/>
                  </a:lnTo>
                  <a:lnTo>
                    <a:pt x="228473" y="491998"/>
                  </a:lnTo>
                  <a:lnTo>
                    <a:pt x="258064" y="507111"/>
                  </a:lnTo>
                  <a:lnTo>
                    <a:pt x="271145" y="495808"/>
                  </a:lnTo>
                  <a:close/>
                </a:path>
                <a:path w="781050" h="647700">
                  <a:moveTo>
                    <a:pt x="344551" y="435610"/>
                  </a:moveTo>
                  <a:lnTo>
                    <a:pt x="324993" y="429260"/>
                  </a:lnTo>
                  <a:lnTo>
                    <a:pt x="278130" y="414274"/>
                  </a:lnTo>
                  <a:lnTo>
                    <a:pt x="279527" y="382905"/>
                  </a:lnTo>
                  <a:lnTo>
                    <a:pt x="280416" y="361569"/>
                  </a:lnTo>
                  <a:lnTo>
                    <a:pt x="265684" y="374015"/>
                  </a:lnTo>
                  <a:lnTo>
                    <a:pt x="262636" y="434340"/>
                  </a:lnTo>
                  <a:lnTo>
                    <a:pt x="233553" y="400431"/>
                  </a:lnTo>
                  <a:lnTo>
                    <a:pt x="220853" y="411734"/>
                  </a:lnTo>
                  <a:lnTo>
                    <a:pt x="283972" y="485775"/>
                  </a:lnTo>
                  <a:lnTo>
                    <a:pt x="296672" y="474472"/>
                  </a:lnTo>
                  <a:lnTo>
                    <a:pt x="275844" y="450596"/>
                  </a:lnTo>
                  <a:lnTo>
                    <a:pt x="276733" y="434340"/>
                  </a:lnTo>
                  <a:lnTo>
                    <a:pt x="276987" y="429260"/>
                  </a:lnTo>
                  <a:lnTo>
                    <a:pt x="331089" y="446913"/>
                  </a:lnTo>
                  <a:lnTo>
                    <a:pt x="344551" y="435610"/>
                  </a:lnTo>
                  <a:close/>
                </a:path>
                <a:path w="781050" h="647700">
                  <a:moveTo>
                    <a:pt x="400812" y="375285"/>
                  </a:moveTo>
                  <a:lnTo>
                    <a:pt x="398907" y="367792"/>
                  </a:lnTo>
                  <a:lnTo>
                    <a:pt x="397764" y="366522"/>
                  </a:lnTo>
                  <a:lnTo>
                    <a:pt x="396621" y="365252"/>
                  </a:lnTo>
                  <a:lnTo>
                    <a:pt x="393319" y="361569"/>
                  </a:lnTo>
                  <a:lnTo>
                    <a:pt x="390144" y="357759"/>
                  </a:lnTo>
                  <a:lnTo>
                    <a:pt x="386842" y="355219"/>
                  </a:lnTo>
                  <a:lnTo>
                    <a:pt x="383032" y="353949"/>
                  </a:lnTo>
                  <a:lnTo>
                    <a:pt x="379349" y="351409"/>
                  </a:lnTo>
                  <a:lnTo>
                    <a:pt x="369697" y="351409"/>
                  </a:lnTo>
                  <a:lnTo>
                    <a:pt x="364490" y="352679"/>
                  </a:lnTo>
                  <a:lnTo>
                    <a:pt x="358140" y="355219"/>
                  </a:lnTo>
                  <a:lnTo>
                    <a:pt x="350774" y="357759"/>
                  </a:lnTo>
                  <a:lnTo>
                    <a:pt x="344932" y="361569"/>
                  </a:lnTo>
                  <a:lnTo>
                    <a:pt x="340233" y="362712"/>
                  </a:lnTo>
                  <a:lnTo>
                    <a:pt x="333248" y="365252"/>
                  </a:lnTo>
                  <a:lnTo>
                    <a:pt x="325755" y="365252"/>
                  </a:lnTo>
                  <a:lnTo>
                    <a:pt x="323723" y="363982"/>
                  </a:lnTo>
                  <a:lnTo>
                    <a:pt x="318516" y="357759"/>
                  </a:lnTo>
                  <a:lnTo>
                    <a:pt x="317881" y="353949"/>
                  </a:lnTo>
                  <a:lnTo>
                    <a:pt x="319786" y="348996"/>
                  </a:lnTo>
                  <a:lnTo>
                    <a:pt x="353441" y="323850"/>
                  </a:lnTo>
                  <a:lnTo>
                    <a:pt x="344043" y="312547"/>
                  </a:lnTo>
                  <a:lnTo>
                    <a:pt x="341249" y="313817"/>
                  </a:lnTo>
                  <a:lnTo>
                    <a:pt x="337566" y="315087"/>
                  </a:lnTo>
                  <a:lnTo>
                    <a:pt x="328803" y="320040"/>
                  </a:lnTo>
                  <a:lnTo>
                    <a:pt x="320040" y="327660"/>
                  </a:lnTo>
                  <a:lnTo>
                    <a:pt x="301498" y="357759"/>
                  </a:lnTo>
                  <a:lnTo>
                    <a:pt x="303403" y="365252"/>
                  </a:lnTo>
                  <a:lnTo>
                    <a:pt x="308991" y="371602"/>
                  </a:lnTo>
                  <a:lnTo>
                    <a:pt x="313690" y="377825"/>
                  </a:lnTo>
                  <a:lnTo>
                    <a:pt x="319024" y="380365"/>
                  </a:lnTo>
                  <a:lnTo>
                    <a:pt x="331089" y="381635"/>
                  </a:lnTo>
                  <a:lnTo>
                    <a:pt x="338963" y="379095"/>
                  </a:lnTo>
                  <a:lnTo>
                    <a:pt x="348869" y="375285"/>
                  </a:lnTo>
                  <a:lnTo>
                    <a:pt x="354965" y="371602"/>
                  </a:lnTo>
                  <a:lnTo>
                    <a:pt x="359918" y="370332"/>
                  </a:lnTo>
                  <a:lnTo>
                    <a:pt x="367538" y="367792"/>
                  </a:lnTo>
                  <a:lnTo>
                    <a:pt x="370713" y="366522"/>
                  </a:lnTo>
                  <a:lnTo>
                    <a:pt x="375793" y="367792"/>
                  </a:lnTo>
                  <a:lnTo>
                    <a:pt x="378206" y="369062"/>
                  </a:lnTo>
                  <a:lnTo>
                    <a:pt x="383921" y="376555"/>
                  </a:lnTo>
                  <a:lnTo>
                    <a:pt x="384683" y="380365"/>
                  </a:lnTo>
                  <a:lnTo>
                    <a:pt x="381127" y="387858"/>
                  </a:lnTo>
                  <a:lnTo>
                    <a:pt x="377190" y="392938"/>
                  </a:lnTo>
                  <a:lnTo>
                    <a:pt x="371221" y="396621"/>
                  </a:lnTo>
                  <a:lnTo>
                    <a:pt x="367284" y="400431"/>
                  </a:lnTo>
                  <a:lnTo>
                    <a:pt x="363220" y="402971"/>
                  </a:lnTo>
                  <a:lnTo>
                    <a:pt x="358648" y="405384"/>
                  </a:lnTo>
                  <a:lnTo>
                    <a:pt x="349758" y="410464"/>
                  </a:lnTo>
                  <a:lnTo>
                    <a:pt x="345313" y="411734"/>
                  </a:lnTo>
                  <a:lnTo>
                    <a:pt x="354711" y="423037"/>
                  </a:lnTo>
                  <a:lnTo>
                    <a:pt x="360934" y="420497"/>
                  </a:lnTo>
                  <a:lnTo>
                    <a:pt x="367411" y="416687"/>
                  </a:lnTo>
                  <a:lnTo>
                    <a:pt x="374269" y="413004"/>
                  </a:lnTo>
                  <a:lnTo>
                    <a:pt x="399034" y="382905"/>
                  </a:lnTo>
                  <a:lnTo>
                    <a:pt x="400812" y="375285"/>
                  </a:lnTo>
                  <a:close/>
                </a:path>
                <a:path w="781050" h="647700">
                  <a:moveTo>
                    <a:pt x="455422" y="343916"/>
                  </a:moveTo>
                  <a:lnTo>
                    <a:pt x="410083" y="289941"/>
                  </a:lnTo>
                  <a:lnTo>
                    <a:pt x="400685" y="278638"/>
                  </a:lnTo>
                  <a:lnTo>
                    <a:pt x="424688" y="259842"/>
                  </a:lnTo>
                  <a:lnTo>
                    <a:pt x="416306" y="249809"/>
                  </a:lnTo>
                  <a:lnTo>
                    <a:pt x="355473" y="299974"/>
                  </a:lnTo>
                  <a:lnTo>
                    <a:pt x="363728" y="310007"/>
                  </a:lnTo>
                  <a:lnTo>
                    <a:pt x="387858" y="289941"/>
                  </a:lnTo>
                  <a:lnTo>
                    <a:pt x="442595" y="353949"/>
                  </a:lnTo>
                  <a:lnTo>
                    <a:pt x="455422" y="343916"/>
                  </a:lnTo>
                  <a:close/>
                </a:path>
                <a:path w="781050" h="647700">
                  <a:moveTo>
                    <a:pt x="548259" y="267335"/>
                  </a:moveTo>
                  <a:lnTo>
                    <a:pt x="538099" y="262382"/>
                  </a:lnTo>
                  <a:lnTo>
                    <a:pt x="518033" y="252349"/>
                  </a:lnTo>
                  <a:lnTo>
                    <a:pt x="515874" y="251079"/>
                  </a:lnTo>
                  <a:lnTo>
                    <a:pt x="512318" y="249809"/>
                  </a:lnTo>
                  <a:lnTo>
                    <a:pt x="508127" y="249809"/>
                  </a:lnTo>
                  <a:lnTo>
                    <a:pt x="511810" y="244729"/>
                  </a:lnTo>
                  <a:lnTo>
                    <a:pt x="513461" y="238506"/>
                  </a:lnTo>
                  <a:lnTo>
                    <a:pt x="512572" y="227203"/>
                  </a:lnTo>
                  <a:lnTo>
                    <a:pt x="510032" y="220980"/>
                  </a:lnTo>
                  <a:lnTo>
                    <a:pt x="507873" y="218440"/>
                  </a:lnTo>
                  <a:lnTo>
                    <a:pt x="505587" y="215900"/>
                  </a:lnTo>
                  <a:lnTo>
                    <a:pt x="499491" y="208407"/>
                  </a:lnTo>
                  <a:lnTo>
                    <a:pt x="498729" y="207987"/>
                  </a:lnTo>
                  <a:lnTo>
                    <a:pt x="498729" y="235966"/>
                  </a:lnTo>
                  <a:lnTo>
                    <a:pt x="497332" y="244729"/>
                  </a:lnTo>
                  <a:lnTo>
                    <a:pt x="494538" y="248539"/>
                  </a:lnTo>
                  <a:lnTo>
                    <a:pt x="489966" y="253619"/>
                  </a:lnTo>
                  <a:lnTo>
                    <a:pt x="471551" y="268605"/>
                  </a:lnTo>
                  <a:lnTo>
                    <a:pt x="447802" y="239776"/>
                  </a:lnTo>
                  <a:lnTo>
                    <a:pt x="467360" y="223393"/>
                  </a:lnTo>
                  <a:lnTo>
                    <a:pt x="474091" y="219710"/>
                  </a:lnTo>
                  <a:lnTo>
                    <a:pt x="480568" y="218440"/>
                  </a:lnTo>
                  <a:lnTo>
                    <a:pt x="486918" y="220980"/>
                  </a:lnTo>
                  <a:lnTo>
                    <a:pt x="492887" y="225933"/>
                  </a:lnTo>
                  <a:lnTo>
                    <a:pt x="497078" y="232156"/>
                  </a:lnTo>
                  <a:lnTo>
                    <a:pt x="498729" y="235966"/>
                  </a:lnTo>
                  <a:lnTo>
                    <a:pt x="498729" y="207987"/>
                  </a:lnTo>
                  <a:lnTo>
                    <a:pt x="492633" y="204597"/>
                  </a:lnTo>
                  <a:lnTo>
                    <a:pt x="485140" y="203327"/>
                  </a:lnTo>
                  <a:lnTo>
                    <a:pt x="479425" y="203327"/>
                  </a:lnTo>
                  <a:lnTo>
                    <a:pt x="473583" y="204597"/>
                  </a:lnTo>
                  <a:lnTo>
                    <a:pt x="461264" y="212090"/>
                  </a:lnTo>
                  <a:lnTo>
                    <a:pt x="426720" y="241046"/>
                  </a:lnTo>
                  <a:lnTo>
                    <a:pt x="489712" y="315087"/>
                  </a:lnTo>
                  <a:lnTo>
                    <a:pt x="502412" y="305054"/>
                  </a:lnTo>
                  <a:lnTo>
                    <a:pt x="480187" y="278638"/>
                  </a:lnTo>
                  <a:lnTo>
                    <a:pt x="492760" y="268605"/>
                  </a:lnTo>
                  <a:lnTo>
                    <a:pt x="497205" y="264795"/>
                  </a:lnTo>
                  <a:lnTo>
                    <a:pt x="499618" y="263652"/>
                  </a:lnTo>
                  <a:lnTo>
                    <a:pt x="501523" y="263652"/>
                  </a:lnTo>
                  <a:lnTo>
                    <a:pt x="503428" y="262382"/>
                  </a:lnTo>
                  <a:lnTo>
                    <a:pt x="505714" y="263652"/>
                  </a:lnTo>
                  <a:lnTo>
                    <a:pt x="535051" y="277368"/>
                  </a:lnTo>
                  <a:lnTo>
                    <a:pt x="548259" y="267335"/>
                  </a:lnTo>
                  <a:close/>
                </a:path>
                <a:path w="781050" h="647700">
                  <a:moveTo>
                    <a:pt x="613537" y="213360"/>
                  </a:moveTo>
                  <a:lnTo>
                    <a:pt x="605409" y="203327"/>
                  </a:lnTo>
                  <a:lnTo>
                    <a:pt x="565658" y="235966"/>
                  </a:lnTo>
                  <a:lnTo>
                    <a:pt x="546354" y="213360"/>
                  </a:lnTo>
                  <a:lnTo>
                    <a:pt x="558800" y="203327"/>
                  </a:lnTo>
                  <a:lnTo>
                    <a:pt x="581914" y="184531"/>
                  </a:lnTo>
                  <a:lnTo>
                    <a:pt x="573659" y="174498"/>
                  </a:lnTo>
                  <a:lnTo>
                    <a:pt x="538099" y="203327"/>
                  </a:lnTo>
                  <a:lnTo>
                    <a:pt x="519049" y="180721"/>
                  </a:lnTo>
                  <a:lnTo>
                    <a:pt x="558927" y="148082"/>
                  </a:lnTo>
                  <a:lnTo>
                    <a:pt x="550545" y="138049"/>
                  </a:lnTo>
                  <a:lnTo>
                    <a:pt x="497967" y="181991"/>
                  </a:lnTo>
                  <a:lnTo>
                    <a:pt x="561086" y="256032"/>
                  </a:lnTo>
                  <a:lnTo>
                    <a:pt x="585724" y="235966"/>
                  </a:lnTo>
                  <a:lnTo>
                    <a:pt x="613537" y="213360"/>
                  </a:lnTo>
                  <a:close/>
                </a:path>
                <a:path w="781050" h="647700">
                  <a:moveTo>
                    <a:pt x="694690" y="145669"/>
                  </a:moveTo>
                  <a:lnTo>
                    <a:pt x="690118" y="143129"/>
                  </a:lnTo>
                  <a:lnTo>
                    <a:pt x="647573" y="119849"/>
                  </a:lnTo>
                  <a:lnTo>
                    <a:pt x="647573" y="135509"/>
                  </a:lnTo>
                  <a:lnTo>
                    <a:pt x="621411" y="156845"/>
                  </a:lnTo>
                  <a:lnTo>
                    <a:pt x="605536" y="113030"/>
                  </a:lnTo>
                  <a:lnTo>
                    <a:pt x="647573" y="135509"/>
                  </a:lnTo>
                  <a:lnTo>
                    <a:pt x="647573" y="119849"/>
                  </a:lnTo>
                  <a:lnTo>
                    <a:pt x="635127" y="113030"/>
                  </a:lnTo>
                  <a:lnTo>
                    <a:pt x="603123" y="95377"/>
                  </a:lnTo>
                  <a:lnTo>
                    <a:pt x="588899" y="106680"/>
                  </a:lnTo>
                  <a:lnTo>
                    <a:pt x="623189" y="204597"/>
                  </a:lnTo>
                  <a:lnTo>
                    <a:pt x="636397" y="194564"/>
                  </a:lnTo>
                  <a:lnTo>
                    <a:pt x="627634" y="168148"/>
                  </a:lnTo>
                  <a:lnTo>
                    <a:pt x="641223" y="156845"/>
                  </a:lnTo>
                  <a:lnTo>
                    <a:pt x="657860" y="143129"/>
                  </a:lnTo>
                  <a:lnTo>
                    <a:pt x="681609" y="156845"/>
                  </a:lnTo>
                  <a:lnTo>
                    <a:pt x="694690" y="145669"/>
                  </a:lnTo>
                  <a:close/>
                </a:path>
                <a:path w="781050" h="647700">
                  <a:moveTo>
                    <a:pt x="781050" y="74041"/>
                  </a:moveTo>
                  <a:lnTo>
                    <a:pt x="744728" y="31369"/>
                  </a:lnTo>
                  <a:lnTo>
                    <a:pt x="718058" y="0"/>
                  </a:lnTo>
                  <a:lnTo>
                    <a:pt x="704977" y="11303"/>
                  </a:lnTo>
                  <a:lnTo>
                    <a:pt x="721995" y="79121"/>
                  </a:lnTo>
                  <a:lnTo>
                    <a:pt x="705104" y="71501"/>
                  </a:lnTo>
                  <a:lnTo>
                    <a:pt x="657225" y="50165"/>
                  </a:lnTo>
                  <a:lnTo>
                    <a:pt x="644144" y="61468"/>
                  </a:lnTo>
                  <a:lnTo>
                    <a:pt x="707263" y="135509"/>
                  </a:lnTo>
                  <a:lnTo>
                    <a:pt x="719963" y="125476"/>
                  </a:lnTo>
                  <a:lnTo>
                    <a:pt x="674116" y="71501"/>
                  </a:lnTo>
                  <a:lnTo>
                    <a:pt x="729488" y="95377"/>
                  </a:lnTo>
                  <a:lnTo>
                    <a:pt x="737235" y="89154"/>
                  </a:lnTo>
                  <a:lnTo>
                    <a:pt x="734695" y="79121"/>
                  </a:lnTo>
                  <a:lnTo>
                    <a:pt x="722757" y="31369"/>
                  </a:lnTo>
                  <a:lnTo>
                    <a:pt x="768350" y="85344"/>
                  </a:lnTo>
                  <a:lnTo>
                    <a:pt x="781050" y="74041"/>
                  </a:lnTo>
                  <a:close/>
                </a:path>
              </a:pathLst>
            </a:custGeom>
            <a:solidFill>
              <a:srgbClr val="1E30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10944225" y="5591238"/>
              <a:ext cx="3971925" cy="400050"/>
            </a:xfrm>
            <a:custGeom>
              <a:avLst/>
              <a:gdLst/>
              <a:ahLst/>
              <a:cxnLst/>
              <a:rect l="l" t="t" r="r" b="b"/>
              <a:pathLst>
                <a:path w="3971925" h="400050">
                  <a:moveTo>
                    <a:pt x="3971925" y="0"/>
                  </a:moveTo>
                  <a:lnTo>
                    <a:pt x="0" y="0"/>
                  </a:lnTo>
                  <a:lnTo>
                    <a:pt x="0" y="399478"/>
                  </a:lnTo>
                  <a:lnTo>
                    <a:pt x="3971925" y="399478"/>
                  </a:lnTo>
                  <a:lnTo>
                    <a:pt x="3971925" y="0"/>
                  </a:lnTo>
                  <a:close/>
                </a:path>
              </a:pathLst>
            </a:custGeom>
            <a:solidFill>
              <a:srgbClr val="FFCCFF">
                <a:alpha val="14117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" name="object 79"/>
          <p:cNvSpPr txBox="1"/>
          <p:nvPr/>
        </p:nvSpPr>
        <p:spPr>
          <a:xfrm>
            <a:off x="11030584" y="5600382"/>
            <a:ext cx="329819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145" b="1">
                <a:solidFill>
                  <a:srgbClr val="39396C"/>
                </a:solidFill>
                <a:latin typeface="Arial"/>
                <a:cs typeface="Arial"/>
              </a:rPr>
              <a:t>SASB</a:t>
            </a:r>
            <a:r>
              <a:rPr dirty="0" sz="2000" spc="-22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tied</a:t>
            </a:r>
            <a:r>
              <a:rPr dirty="0" sz="2000" spc="-5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into</a:t>
            </a:r>
            <a:r>
              <a:rPr dirty="0" sz="2000" spc="-9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39396C"/>
                </a:solidFill>
                <a:latin typeface="Arial"/>
                <a:cs typeface="Arial"/>
              </a:rPr>
              <a:t>pipeline</a:t>
            </a:r>
            <a:r>
              <a:rPr dirty="0" sz="2000" spc="-9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39396C"/>
                </a:solidFill>
                <a:latin typeface="Arial"/>
                <a:cs typeface="Arial"/>
              </a:rPr>
              <a:t>here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10572750" y="1447800"/>
            <a:ext cx="6724650" cy="5257800"/>
            <a:chOff x="10572750" y="1447800"/>
            <a:chExt cx="6724650" cy="5257800"/>
          </a:xfrm>
        </p:grpSpPr>
        <p:pic>
          <p:nvPicPr>
            <p:cNvPr id="81" name="object 8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01450" y="6610222"/>
              <a:ext cx="77469" cy="95376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11627611" y="6000750"/>
              <a:ext cx="345440" cy="635635"/>
            </a:xfrm>
            <a:custGeom>
              <a:avLst/>
              <a:gdLst/>
              <a:ahLst/>
              <a:cxnLst/>
              <a:rect l="l" t="t" r="r" b="b"/>
              <a:pathLst>
                <a:path w="345440" h="635634">
                  <a:moveTo>
                    <a:pt x="319404" y="0"/>
                  </a:moveTo>
                  <a:lnTo>
                    <a:pt x="0" y="622300"/>
                  </a:lnTo>
                  <a:lnTo>
                    <a:pt x="25653" y="635254"/>
                  </a:lnTo>
                  <a:lnTo>
                    <a:pt x="345058" y="12827"/>
                  </a:lnTo>
                  <a:lnTo>
                    <a:pt x="319404" y="0"/>
                  </a:lnTo>
                  <a:close/>
                </a:path>
              </a:pathLst>
            </a:custGeom>
            <a:solidFill>
              <a:srgbClr val="3736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72750" y="1447800"/>
              <a:ext cx="6724650" cy="3143250"/>
            </a:xfrm>
            <a:prstGeom prst="rect">
              <a:avLst/>
            </a:prstGeom>
          </p:spPr>
        </p:pic>
      </p:grpSp>
      <p:sp>
        <p:nvSpPr>
          <p:cNvPr id="84" name="object 84"/>
          <p:cNvSpPr txBox="1"/>
          <p:nvPr/>
        </p:nvSpPr>
        <p:spPr>
          <a:xfrm>
            <a:off x="5581650" y="2428875"/>
            <a:ext cx="3629025" cy="1009650"/>
          </a:xfrm>
          <a:prstGeom prst="rect">
            <a:avLst/>
          </a:prstGeom>
          <a:solidFill>
            <a:srgbClr val="FFFFFF">
              <a:alpha val="85096"/>
            </a:srgbClr>
          </a:solidFill>
        </p:spPr>
        <p:txBody>
          <a:bodyPr wrap="square" lIns="0" tIns="54610" rIns="0" bIns="0" rtlCol="0" vert="horz">
            <a:spAutoFit/>
          </a:bodyPr>
          <a:lstStyle/>
          <a:p>
            <a:pPr marL="357505">
              <a:lnSpc>
                <a:spcPct val="100000"/>
              </a:lnSpc>
              <a:spcBef>
                <a:spcPts val="430"/>
              </a:spcBef>
            </a:pPr>
            <a:r>
              <a:rPr dirty="0" sz="3600" spc="-10">
                <a:solidFill>
                  <a:srgbClr val="39396C"/>
                </a:solidFill>
                <a:latin typeface="Arial"/>
                <a:cs typeface="Arial"/>
              </a:rPr>
              <a:t>USD$</a:t>
            </a:r>
            <a:r>
              <a:rPr dirty="0" sz="3950" spc="-10">
                <a:solidFill>
                  <a:srgbClr val="39396C"/>
                </a:solidFill>
                <a:latin typeface="Arial"/>
                <a:cs typeface="Arial"/>
              </a:rPr>
              <a:t>10MCF</a:t>
            </a:r>
            <a:endParaRPr sz="3950">
              <a:latin typeface="Arial"/>
              <a:cs typeface="Arial"/>
            </a:endParaRPr>
          </a:p>
          <a:p>
            <a:pPr marL="814705">
              <a:lnSpc>
                <a:spcPct val="100000"/>
              </a:lnSpc>
              <a:spcBef>
                <a:spcPts val="965"/>
              </a:spcBef>
            </a:pPr>
            <a:r>
              <a:rPr dirty="0" sz="1400" spc="-10">
                <a:solidFill>
                  <a:srgbClr val="39396C"/>
                </a:solidFill>
                <a:latin typeface="Arial"/>
                <a:cs typeface="Arial"/>
              </a:rPr>
              <a:t>(Gas</a:t>
            </a:r>
            <a:r>
              <a:rPr dirty="0" sz="1400" spc="-1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9396C"/>
                </a:solidFill>
                <a:latin typeface="Arial"/>
                <a:cs typeface="Arial"/>
              </a:rPr>
              <a:t>Price</a:t>
            </a:r>
            <a:r>
              <a:rPr dirty="0" sz="1400" spc="-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9396C"/>
                </a:solidFill>
                <a:latin typeface="Arial"/>
                <a:cs typeface="Arial"/>
              </a:rPr>
              <a:t>January</a:t>
            </a:r>
            <a:r>
              <a:rPr dirty="0" sz="1400" spc="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9396C"/>
                </a:solidFill>
                <a:latin typeface="Arial"/>
                <a:cs typeface="Arial"/>
              </a:rPr>
              <a:t>2026)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0" y="-25"/>
            <a:ext cx="723900" cy="1133475"/>
          </a:xfrm>
          <a:custGeom>
            <a:avLst/>
            <a:gdLst/>
            <a:ahLst/>
            <a:cxnLst/>
            <a:rect l="l" t="t" r="r" b="b"/>
            <a:pathLst>
              <a:path w="723900" h="1133475">
                <a:moveTo>
                  <a:pt x="723900" y="0"/>
                </a:moveTo>
                <a:lnTo>
                  <a:pt x="0" y="0"/>
                </a:lnTo>
                <a:lnTo>
                  <a:pt x="0" y="1133246"/>
                </a:lnTo>
                <a:lnTo>
                  <a:pt x="723900" y="1133246"/>
                </a:lnTo>
                <a:lnTo>
                  <a:pt x="72390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13225526" y="2795651"/>
            <a:ext cx="1228725" cy="485775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square" lIns="0" tIns="100330" rIns="0" bIns="0" rtlCol="0" vert="horz">
            <a:spAutoFit/>
          </a:bodyPr>
          <a:lstStyle/>
          <a:p>
            <a:pPr marL="266700">
              <a:lnSpc>
                <a:spcPct val="100000"/>
              </a:lnSpc>
              <a:spcBef>
                <a:spcPts val="790"/>
              </a:spcBef>
            </a:pPr>
            <a:r>
              <a:rPr dirty="0" sz="1400" spc="-10" b="1">
                <a:solidFill>
                  <a:srgbClr val="39396C"/>
                </a:solidFill>
                <a:latin typeface="Arial"/>
                <a:cs typeface="Arial"/>
              </a:rPr>
              <a:t>TURKIYE</a:t>
            </a:r>
            <a:endParaRPr sz="14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12277725" y="2124075"/>
            <a:ext cx="1076325" cy="3048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9685" rIns="0" bIns="0" rtlCol="0" vert="horz">
            <a:spAutoFit/>
          </a:bodyPr>
          <a:lstStyle/>
          <a:p>
            <a:pPr marL="209550">
              <a:lnSpc>
                <a:spcPct val="100000"/>
              </a:lnSpc>
              <a:spcBef>
                <a:spcPts val="155"/>
              </a:spcBef>
            </a:pPr>
            <a:r>
              <a:rPr dirty="0" sz="1400" spc="-10" b="1">
                <a:solidFill>
                  <a:srgbClr val="39396C"/>
                </a:solidFill>
                <a:latin typeface="Arial"/>
                <a:cs typeface="Arial"/>
              </a:rPr>
              <a:t>EUROPE</a:t>
            </a:r>
            <a:endParaRPr sz="14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0839450" y="2105025"/>
            <a:ext cx="762000" cy="2571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4765" rIns="0" bIns="0" rtlCol="0" vert="horz">
            <a:spAutoFit/>
          </a:bodyPr>
          <a:lstStyle/>
          <a:p>
            <a:pPr marL="158115">
              <a:lnSpc>
                <a:spcPct val="100000"/>
              </a:lnSpc>
              <a:spcBef>
                <a:spcPts val="195"/>
              </a:spcBef>
            </a:pPr>
            <a:r>
              <a:rPr dirty="0" sz="1100" spc="-35" b="1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1100" spc="-10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100" spc="-35" b="1">
                <a:solidFill>
                  <a:srgbClr val="39396C"/>
                </a:solidFill>
                <a:latin typeface="Arial"/>
                <a:cs typeface="Arial"/>
              </a:rPr>
              <a:t>UK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9390126" y="2789301"/>
            <a:ext cx="8622665" cy="3355975"/>
            <a:chOff x="9390126" y="2789301"/>
            <a:chExt cx="8622665" cy="3355975"/>
          </a:xfrm>
        </p:grpSpPr>
        <p:sp>
          <p:nvSpPr>
            <p:cNvPr id="90" name="object 90"/>
            <p:cNvSpPr/>
            <p:nvPr/>
          </p:nvSpPr>
          <p:spPr>
            <a:xfrm>
              <a:off x="9396476" y="2795651"/>
              <a:ext cx="3823335" cy="3343275"/>
            </a:xfrm>
            <a:custGeom>
              <a:avLst/>
              <a:gdLst/>
              <a:ahLst/>
              <a:cxnLst/>
              <a:rect l="l" t="t" r="r" b="b"/>
              <a:pathLst>
                <a:path w="3823334" h="3343275">
                  <a:moveTo>
                    <a:pt x="0" y="3343275"/>
                  </a:moveTo>
                  <a:lnTo>
                    <a:pt x="3822827" y="0"/>
                  </a:lnTo>
                </a:path>
              </a:pathLst>
            </a:custGeom>
            <a:ln w="12700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14446377" y="2795651"/>
              <a:ext cx="3560445" cy="3287395"/>
            </a:xfrm>
            <a:custGeom>
              <a:avLst/>
              <a:gdLst/>
              <a:ahLst/>
              <a:cxnLst/>
              <a:rect l="l" t="t" r="r" b="b"/>
              <a:pathLst>
                <a:path w="3560444" h="3287395">
                  <a:moveTo>
                    <a:pt x="3560063" y="3287014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2" name="object 92"/>
          <p:cNvSpPr txBox="1"/>
          <p:nvPr/>
        </p:nvSpPr>
        <p:spPr>
          <a:xfrm>
            <a:off x="11030584" y="5059934"/>
            <a:ext cx="5227320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10" b="1">
                <a:solidFill>
                  <a:srgbClr val="39396C"/>
                </a:solidFill>
                <a:latin typeface="Arial"/>
                <a:cs typeface="Arial"/>
              </a:rPr>
              <a:t>National</a:t>
            </a:r>
            <a:r>
              <a:rPr dirty="0" sz="2000" spc="-15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Natural</a:t>
            </a:r>
            <a:r>
              <a:rPr dirty="0" sz="2000" spc="-17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100" b="1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2000" spc="-26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39396C"/>
                </a:solidFill>
                <a:latin typeface="Arial"/>
                <a:cs typeface="Arial"/>
              </a:rPr>
              <a:t>Pipeline</a:t>
            </a:r>
            <a:r>
              <a:rPr dirty="0" sz="2000" spc="-9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55" b="1">
                <a:solidFill>
                  <a:srgbClr val="39396C"/>
                </a:solidFill>
                <a:latin typeface="Arial"/>
                <a:cs typeface="Arial"/>
              </a:rPr>
              <a:t>Grid</a:t>
            </a:r>
            <a:r>
              <a:rPr dirty="0" sz="2000" spc="-22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2000" spc="-7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39396C"/>
                </a:solidFill>
                <a:latin typeface="Arial"/>
                <a:cs typeface="Arial"/>
              </a:rPr>
              <a:t>Turkiye</a:t>
            </a:r>
            <a:endParaRPr sz="20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69950" y="4295711"/>
            <a:ext cx="3825240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2750" b="1">
                <a:solidFill>
                  <a:srgbClr val="39396C"/>
                </a:solidFill>
                <a:latin typeface="Arial"/>
                <a:cs typeface="Arial"/>
              </a:rPr>
              <a:t>Excellent</a:t>
            </a:r>
            <a:r>
              <a:rPr dirty="0" sz="2750" spc="-17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39396C"/>
                </a:solidFill>
                <a:latin typeface="Arial"/>
                <a:cs typeface="Arial"/>
              </a:rPr>
              <a:t>fiscal</a:t>
            </a:r>
            <a:r>
              <a:rPr dirty="0" sz="2750" spc="-18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750" spc="-20" b="1">
                <a:solidFill>
                  <a:srgbClr val="39396C"/>
                </a:solidFill>
                <a:latin typeface="Arial"/>
                <a:cs typeface="Arial"/>
              </a:rPr>
              <a:t>regime:</a:t>
            </a:r>
            <a:endParaRPr sz="275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360424" y="5067998"/>
            <a:ext cx="3031490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42900" indent="-342900">
              <a:lnSpc>
                <a:spcPct val="100000"/>
              </a:lnSpc>
              <a:spcBef>
                <a:spcPts val="125"/>
              </a:spcBef>
              <a:buClr>
                <a:srgbClr val="000000"/>
              </a:buClr>
              <a:buSzPct val="92307"/>
              <a:buFont typeface="Arial"/>
              <a:buChar char="•"/>
              <a:tabLst>
                <a:tab pos="342900" algn="l"/>
              </a:tabLst>
            </a:pPr>
            <a:r>
              <a:rPr dirty="0" sz="2600" spc="-220" b="1">
                <a:solidFill>
                  <a:srgbClr val="39396C"/>
                </a:solidFill>
                <a:latin typeface="Arial"/>
                <a:cs typeface="Arial"/>
              </a:rPr>
              <a:t>12.5%</a:t>
            </a:r>
            <a:r>
              <a:rPr dirty="0" sz="2600" spc="-35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60">
                <a:solidFill>
                  <a:srgbClr val="39396C"/>
                </a:solidFill>
                <a:latin typeface="Arial"/>
                <a:cs typeface="Arial"/>
              </a:rPr>
              <a:t>Royalty</a:t>
            </a:r>
            <a:r>
              <a:rPr dirty="0" sz="2600" spc="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20">
                <a:solidFill>
                  <a:srgbClr val="39396C"/>
                </a:solidFill>
                <a:latin typeface="Arial"/>
                <a:cs typeface="Arial"/>
              </a:rPr>
              <a:t>rate</a:t>
            </a:r>
            <a:endParaRPr sz="26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4945634" y="5070157"/>
            <a:ext cx="3900804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125"/>
              </a:spcBef>
              <a:buClr>
                <a:srgbClr val="000000"/>
              </a:buClr>
              <a:buSzPct val="92307"/>
              <a:buFont typeface="Arial"/>
              <a:buChar char="•"/>
              <a:tabLst>
                <a:tab pos="342265" algn="l"/>
              </a:tabLst>
            </a:pPr>
            <a:r>
              <a:rPr dirty="0" sz="2600" spc="-135" b="1">
                <a:solidFill>
                  <a:srgbClr val="39396C"/>
                </a:solidFill>
                <a:latin typeface="Arial"/>
                <a:cs typeface="Arial"/>
              </a:rPr>
              <a:t>22%</a:t>
            </a:r>
            <a:r>
              <a:rPr dirty="0" sz="2600" spc="-29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Corporate</a:t>
            </a:r>
            <a:r>
              <a:rPr dirty="0" sz="2600" spc="-1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Tax</a:t>
            </a:r>
            <a:r>
              <a:rPr dirty="0" sz="2600" spc="-1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20">
                <a:solidFill>
                  <a:srgbClr val="39396C"/>
                </a:solidFill>
                <a:latin typeface="Arial"/>
                <a:cs typeface="Arial"/>
              </a:rPr>
              <a:t>Rate</a:t>
            </a:r>
            <a:endParaRPr sz="26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348105" y="2643891"/>
            <a:ext cx="2989580" cy="836294"/>
          </a:xfrm>
          <a:prstGeom prst="rect">
            <a:avLst/>
          </a:prstGeom>
        </p:spPr>
        <p:txBody>
          <a:bodyPr wrap="square" lIns="0" tIns="69215" rIns="0" bIns="0" rtlCol="0" vert="horz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545"/>
              </a:spcBef>
              <a:buClr>
                <a:srgbClr val="000000"/>
              </a:buClr>
              <a:buSzPct val="111627"/>
              <a:buFont typeface="Arial"/>
              <a:buChar char="•"/>
              <a:tabLst>
                <a:tab pos="354330" algn="l"/>
              </a:tabLst>
            </a:pPr>
            <a:r>
              <a:rPr dirty="0" sz="2150" spc="-50" b="1">
                <a:solidFill>
                  <a:srgbClr val="39396C"/>
                </a:solidFill>
                <a:latin typeface="Arial"/>
                <a:cs typeface="Arial"/>
              </a:rPr>
              <a:t>92%</a:t>
            </a:r>
            <a:r>
              <a:rPr dirty="0" sz="2150" spc="-229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-10" b="1">
                <a:solidFill>
                  <a:srgbClr val="39396C"/>
                </a:solidFill>
                <a:latin typeface="Arial"/>
                <a:cs typeface="Arial"/>
              </a:rPr>
              <a:t>Imported</a:t>
            </a:r>
            <a:r>
              <a:rPr dirty="0" sz="2150" spc="-8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-25" b="1">
                <a:solidFill>
                  <a:srgbClr val="39396C"/>
                </a:solidFill>
                <a:latin typeface="Arial"/>
                <a:cs typeface="Arial"/>
              </a:rPr>
              <a:t>Oil</a:t>
            </a:r>
            <a:endParaRPr sz="21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1075"/>
              </a:spcBef>
              <a:buClr>
                <a:srgbClr val="000000"/>
              </a:buClr>
              <a:buSzPct val="133333"/>
              <a:buFont typeface="Arial"/>
              <a:buChar char="•"/>
              <a:tabLst>
                <a:tab pos="298450" algn="l"/>
              </a:tabLst>
            </a:pPr>
            <a:r>
              <a:rPr dirty="0" sz="1800" spc="-30" b="1">
                <a:solidFill>
                  <a:srgbClr val="39396C"/>
                </a:solidFill>
                <a:latin typeface="Arial"/>
                <a:cs typeface="Arial"/>
              </a:rPr>
              <a:t>~60%</a:t>
            </a:r>
            <a:r>
              <a:rPr dirty="0" sz="1800" spc="-6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1800" spc="-10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800" spc="-60" b="1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1800" spc="-16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800" spc="-35" b="1">
                <a:solidFill>
                  <a:srgbClr val="39396C"/>
                </a:solidFill>
                <a:latin typeface="Arial"/>
                <a:cs typeface="Arial"/>
              </a:rPr>
              <a:t>imports</a:t>
            </a:r>
            <a:r>
              <a:rPr dirty="0" sz="1800" spc="-9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endParaRPr sz="18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0" y="3438525"/>
            <a:ext cx="9210675" cy="542925"/>
          </a:xfrm>
          <a:prstGeom prst="rect">
            <a:avLst/>
          </a:prstGeom>
          <a:solidFill>
            <a:srgbClr val="C1DFFF">
              <a:alpha val="61175"/>
            </a:srgbClr>
          </a:solidFill>
        </p:spPr>
        <p:txBody>
          <a:bodyPr wrap="square" lIns="0" tIns="22860" rIns="0" bIns="0" rtlCol="0" vert="horz">
            <a:spAutoFit/>
          </a:bodyPr>
          <a:lstStyle/>
          <a:p>
            <a:pPr marL="1646555">
              <a:lnSpc>
                <a:spcPct val="100000"/>
              </a:lnSpc>
              <a:spcBef>
                <a:spcPts val="180"/>
              </a:spcBef>
            </a:pPr>
            <a:r>
              <a:rPr dirty="0" sz="1800" spc="-10" b="1">
                <a:solidFill>
                  <a:srgbClr val="39396C"/>
                </a:solidFill>
                <a:latin typeface="Arial"/>
                <a:cs typeface="Arial"/>
              </a:rPr>
              <a:t>Russia/Iran</a:t>
            </a:r>
            <a:endParaRPr sz="1800">
              <a:latin typeface="Arial"/>
              <a:cs typeface="Arial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581025" y="1790700"/>
            <a:ext cx="152400" cy="200025"/>
          </a:xfrm>
          <a:custGeom>
            <a:avLst/>
            <a:gdLst/>
            <a:ahLst/>
            <a:cxnLst/>
            <a:rect l="l" t="t" r="r" b="b"/>
            <a:pathLst>
              <a:path w="152400" h="200025">
                <a:moveTo>
                  <a:pt x="76149" y="0"/>
                </a:moveTo>
                <a:lnTo>
                  <a:pt x="0" y="0"/>
                </a:lnTo>
                <a:lnTo>
                  <a:pt x="0" y="199644"/>
                </a:lnTo>
                <a:lnTo>
                  <a:pt x="76149" y="199644"/>
                </a:lnTo>
                <a:lnTo>
                  <a:pt x="152311" y="99695"/>
                </a:lnTo>
                <a:lnTo>
                  <a:pt x="761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71500" y="4457700"/>
            <a:ext cx="152400" cy="200025"/>
          </a:xfrm>
          <a:custGeom>
            <a:avLst/>
            <a:gdLst/>
            <a:ahLst/>
            <a:cxnLst/>
            <a:rect l="l" t="t" r="r" b="b"/>
            <a:pathLst>
              <a:path w="152400" h="200025">
                <a:moveTo>
                  <a:pt x="76149" y="0"/>
                </a:moveTo>
                <a:lnTo>
                  <a:pt x="0" y="0"/>
                </a:lnTo>
                <a:lnTo>
                  <a:pt x="0" y="199644"/>
                </a:lnTo>
                <a:lnTo>
                  <a:pt x="76149" y="199644"/>
                </a:lnTo>
                <a:lnTo>
                  <a:pt x="152311" y="99822"/>
                </a:lnTo>
                <a:lnTo>
                  <a:pt x="761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0" name="object 10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097250" y="419100"/>
            <a:ext cx="1600200" cy="552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533238" y="9632950"/>
            <a:ext cx="126364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50">
                <a:solidFill>
                  <a:srgbClr val="1E304D"/>
                </a:solidFill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90575" y="628650"/>
            <a:ext cx="16925925" cy="6657975"/>
            <a:chOff x="790575" y="628650"/>
            <a:chExt cx="16925925" cy="6657975"/>
          </a:xfrm>
        </p:grpSpPr>
        <p:sp>
          <p:nvSpPr>
            <p:cNvPr id="5" name="object 5"/>
            <p:cNvSpPr/>
            <p:nvPr/>
          </p:nvSpPr>
          <p:spPr>
            <a:xfrm>
              <a:off x="790575" y="3981450"/>
              <a:ext cx="6505575" cy="3305175"/>
            </a:xfrm>
            <a:custGeom>
              <a:avLst/>
              <a:gdLst/>
              <a:ahLst/>
              <a:cxnLst/>
              <a:rect l="l" t="t" r="r" b="b"/>
              <a:pathLst>
                <a:path w="6505575" h="3305175">
                  <a:moveTo>
                    <a:pt x="6505575" y="0"/>
                  </a:moveTo>
                  <a:lnTo>
                    <a:pt x="0" y="0"/>
                  </a:lnTo>
                  <a:lnTo>
                    <a:pt x="0" y="3305175"/>
                  </a:lnTo>
                  <a:lnTo>
                    <a:pt x="6505575" y="3305175"/>
                  </a:lnTo>
                  <a:lnTo>
                    <a:pt x="6505575" y="0"/>
                  </a:lnTo>
                  <a:close/>
                </a:path>
              </a:pathLst>
            </a:custGeom>
            <a:solidFill>
              <a:srgbClr val="123856">
                <a:alpha val="43136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78200" y="628650"/>
              <a:ext cx="1638300" cy="600075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298575" y="4506214"/>
            <a:ext cx="5713095" cy="2073910"/>
          </a:xfrm>
          <a:prstGeom prst="rect"/>
        </p:spPr>
        <p:txBody>
          <a:bodyPr wrap="square" lIns="0" tIns="96520" rIns="0" bIns="0" rtlCol="0" vert="horz">
            <a:spAutoFit/>
          </a:bodyPr>
          <a:lstStyle/>
          <a:p>
            <a:pPr algn="just" marL="12700" marR="5080">
              <a:lnSpc>
                <a:spcPts val="5180"/>
              </a:lnSpc>
              <a:spcBef>
                <a:spcPts val="760"/>
              </a:spcBef>
            </a:pPr>
            <a:r>
              <a:rPr dirty="0" spc="-10"/>
              <a:t>Black</a:t>
            </a:r>
            <a:r>
              <a:rPr dirty="0" spc="-315"/>
              <a:t> </a:t>
            </a:r>
            <a:r>
              <a:rPr dirty="0" spc="-204"/>
              <a:t>Sea</a:t>
            </a:r>
            <a:r>
              <a:rPr dirty="0" spc="-130"/>
              <a:t> </a:t>
            </a:r>
            <a:r>
              <a:rPr dirty="0"/>
              <a:t>–</a:t>
            </a:r>
            <a:r>
              <a:rPr dirty="0" spc="-165"/>
              <a:t> </a:t>
            </a:r>
            <a:r>
              <a:rPr dirty="0"/>
              <a:t>the</a:t>
            </a:r>
            <a:r>
              <a:rPr dirty="0" spc="-80"/>
              <a:t> </a:t>
            </a:r>
            <a:r>
              <a:rPr dirty="0" spc="-25"/>
              <a:t>new </a:t>
            </a:r>
            <a:r>
              <a:rPr dirty="0"/>
              <a:t>Natural</a:t>
            </a:r>
            <a:r>
              <a:rPr dirty="0" spc="10"/>
              <a:t> </a:t>
            </a:r>
            <a:r>
              <a:rPr dirty="0" spc="-425"/>
              <a:t>Gas</a:t>
            </a:r>
            <a:r>
              <a:rPr dirty="0" spc="90"/>
              <a:t> </a:t>
            </a:r>
            <a:r>
              <a:rPr dirty="0" spc="40"/>
              <a:t>frontier </a:t>
            </a:r>
            <a:r>
              <a:rPr dirty="0"/>
              <a:t>fueling</a:t>
            </a:r>
            <a:r>
              <a:rPr dirty="0" spc="-185"/>
              <a:t> </a:t>
            </a:r>
            <a:r>
              <a:rPr dirty="0" spc="-10"/>
              <a:t>Europe</a:t>
            </a:r>
          </a:p>
        </p:txBody>
      </p:sp>
      <p:sp>
        <p:nvSpPr>
          <p:cNvPr id="8" name="object 8"/>
          <p:cNvSpPr/>
          <p:nvPr/>
        </p:nvSpPr>
        <p:spPr>
          <a:xfrm>
            <a:off x="0" y="3981450"/>
            <a:ext cx="790575" cy="3305175"/>
          </a:xfrm>
          <a:custGeom>
            <a:avLst/>
            <a:gdLst/>
            <a:ahLst/>
            <a:cxnLst/>
            <a:rect l="l" t="t" r="r" b="b"/>
            <a:pathLst>
              <a:path w="790575" h="3305175">
                <a:moveTo>
                  <a:pt x="790575" y="0"/>
                </a:moveTo>
                <a:lnTo>
                  <a:pt x="0" y="0"/>
                </a:lnTo>
                <a:lnTo>
                  <a:pt x="0" y="3305175"/>
                </a:lnTo>
                <a:lnTo>
                  <a:pt x="790575" y="3305175"/>
                </a:lnTo>
                <a:lnTo>
                  <a:pt x="790575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33238" y="9632950"/>
            <a:ext cx="126364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50">
                <a:solidFill>
                  <a:srgbClr val="1E304D"/>
                </a:solidFill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110844" y="6859269"/>
            <a:ext cx="4362450" cy="169926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125"/>
              </a:spcBef>
              <a:buClr>
                <a:srgbClr val="000000"/>
              </a:buClr>
              <a:buAutoNum type="arabicParenR"/>
              <a:tabLst>
                <a:tab pos="239395" algn="l"/>
              </a:tabLst>
            </a:pPr>
            <a:r>
              <a:rPr dirty="0" sz="950" spc="-20" i="1">
                <a:solidFill>
                  <a:srgbClr val="7D7D7D"/>
                </a:solidFill>
                <a:latin typeface="Arial"/>
                <a:cs typeface="Arial"/>
              </a:rPr>
              <a:t>Source:</a:t>
            </a:r>
            <a:r>
              <a:rPr dirty="0" sz="950" spc="-5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u="sng" sz="950" spc="-180" i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sng" sz="950" spc="-10" i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www.blackseaog.com</a:t>
            </a:r>
            <a:endParaRPr sz="950">
              <a:latin typeface="Arial"/>
              <a:cs typeface="Arial"/>
            </a:endParaRPr>
          </a:p>
          <a:p>
            <a:pPr marL="238125" indent="-225425">
              <a:lnSpc>
                <a:spcPct val="100000"/>
              </a:lnSpc>
              <a:spcBef>
                <a:spcPts val="60"/>
              </a:spcBef>
              <a:buClr>
                <a:srgbClr val="000000"/>
              </a:buClr>
              <a:buAutoNum type="arabicParenR"/>
              <a:tabLst>
                <a:tab pos="238125" algn="l"/>
              </a:tabLst>
            </a:pPr>
            <a:r>
              <a:rPr dirty="0" sz="950" spc="-10" i="1">
                <a:solidFill>
                  <a:srgbClr val="7D7D7D"/>
                </a:solidFill>
                <a:latin typeface="Arial"/>
                <a:cs typeface="Arial"/>
              </a:rPr>
              <a:t>Source:</a:t>
            </a:r>
            <a:endParaRPr sz="950">
              <a:latin typeface="Arial"/>
              <a:cs typeface="Arial"/>
            </a:endParaRPr>
          </a:p>
          <a:p>
            <a:pPr marL="231140">
              <a:lnSpc>
                <a:spcPct val="100000"/>
              </a:lnSpc>
              <a:spcBef>
                <a:spcPts val="60"/>
              </a:spcBef>
            </a:pPr>
            <a:r>
              <a:rPr dirty="0" u="sng" sz="950" spc="28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</a:rPr>
              <a:t> </a:t>
            </a:r>
            <a:r>
              <a:rPr dirty="0" u="sng" sz="950" spc="-1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3"/>
              </a:rPr>
              <a:t>https://www.lukoil.com/PressCenter/Pressreleases/Pressrelease?rid=508</a:t>
            </a:r>
            <a:endParaRPr sz="950">
              <a:latin typeface="Arial"/>
              <a:cs typeface="Arial"/>
            </a:endParaRPr>
          </a:p>
          <a:p>
            <a:pPr marL="231140">
              <a:lnSpc>
                <a:spcPct val="100000"/>
              </a:lnSpc>
              <a:spcBef>
                <a:spcPts val="60"/>
              </a:spcBef>
            </a:pPr>
            <a:r>
              <a:rPr dirty="0" u="sng" sz="950" spc="-185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</a:rPr>
              <a:t> </a:t>
            </a:r>
            <a:r>
              <a:rPr dirty="0" u="sng" sz="950" spc="-25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3"/>
              </a:rPr>
              <a:t>64</a:t>
            </a:r>
            <a:endParaRPr sz="950">
              <a:latin typeface="Arial"/>
              <a:cs typeface="Arial"/>
            </a:endParaRPr>
          </a:p>
          <a:p>
            <a:pPr marL="237490" indent="-224790">
              <a:lnSpc>
                <a:spcPct val="100000"/>
              </a:lnSpc>
              <a:spcBef>
                <a:spcPts val="60"/>
              </a:spcBef>
              <a:buClr>
                <a:srgbClr val="000000"/>
              </a:buClr>
              <a:buAutoNum type="arabicParenR" startAt="3"/>
              <a:tabLst>
                <a:tab pos="237490" algn="l"/>
              </a:tabLst>
            </a:pPr>
            <a:r>
              <a:rPr dirty="0" sz="950" spc="-10" i="1">
                <a:solidFill>
                  <a:srgbClr val="7D7D7D"/>
                </a:solidFill>
                <a:latin typeface="Arial"/>
                <a:cs typeface="Arial"/>
              </a:rPr>
              <a:t>Source:</a:t>
            </a:r>
            <a:r>
              <a:rPr dirty="0" sz="950" spc="45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spc="-30" i="1">
                <a:solidFill>
                  <a:srgbClr val="7D7D7D"/>
                </a:solidFill>
                <a:latin typeface="Arial"/>
                <a:cs typeface="Arial"/>
              </a:rPr>
              <a:t>S&amp;P</a:t>
            </a:r>
            <a:r>
              <a:rPr dirty="0" sz="950" spc="-65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Global:</a:t>
            </a:r>
            <a:r>
              <a:rPr dirty="0" sz="950" spc="3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Commodity</a:t>
            </a:r>
            <a:r>
              <a:rPr dirty="0" sz="950" spc="125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Insights</a:t>
            </a:r>
            <a:r>
              <a:rPr dirty="0" sz="950" spc="11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-</a:t>
            </a:r>
            <a:r>
              <a:rPr dirty="0" sz="950" spc="215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spc="-30" i="1">
                <a:solidFill>
                  <a:srgbClr val="7D7D7D"/>
                </a:solidFill>
                <a:latin typeface="Arial"/>
                <a:cs typeface="Arial"/>
              </a:rPr>
              <a:t>E&amp;P</a:t>
            </a:r>
            <a:r>
              <a:rPr dirty="0" sz="950" spc="-2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spc="55" i="1">
                <a:solidFill>
                  <a:srgbClr val="7D7D7D"/>
                </a:solidFill>
                <a:latin typeface="Arial"/>
                <a:cs typeface="Arial"/>
              </a:rPr>
              <a:t>activity</a:t>
            </a:r>
            <a:r>
              <a:rPr dirty="0" sz="950" spc="18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in</a:t>
            </a:r>
            <a:r>
              <a:rPr dirty="0" sz="950" spc="8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the</a:t>
            </a:r>
            <a:r>
              <a:rPr dirty="0" sz="950" spc="6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7D7D7D"/>
                </a:solidFill>
                <a:latin typeface="Arial"/>
                <a:cs typeface="Arial"/>
              </a:rPr>
              <a:t>Romanian</a:t>
            </a:r>
            <a:endParaRPr sz="95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65"/>
              </a:spcBef>
            </a:pP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and</a:t>
            </a:r>
            <a:r>
              <a:rPr dirty="0" sz="950" spc="9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Bulgarian</a:t>
            </a:r>
            <a:r>
              <a:rPr dirty="0" sz="950" spc="9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waters</a:t>
            </a:r>
            <a:r>
              <a:rPr dirty="0" sz="950" spc="9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of</a:t>
            </a:r>
            <a:r>
              <a:rPr dirty="0" sz="950" spc="165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the</a:t>
            </a:r>
            <a:r>
              <a:rPr dirty="0" sz="950" spc="114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Black</a:t>
            </a:r>
            <a:r>
              <a:rPr dirty="0" sz="950" spc="95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7D7D7D"/>
                </a:solidFill>
                <a:latin typeface="Arial"/>
                <a:cs typeface="Arial"/>
              </a:rPr>
              <a:t>Sea,</a:t>
            </a:r>
            <a:r>
              <a:rPr dirty="0" sz="950" spc="1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Oct.</a:t>
            </a:r>
            <a:r>
              <a:rPr dirty="0" sz="950" spc="8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7D7D7D"/>
                </a:solidFill>
                <a:latin typeface="Arial"/>
                <a:cs typeface="Arial"/>
              </a:rPr>
              <a:t>2017.</a:t>
            </a:r>
            <a:endParaRPr sz="950">
              <a:latin typeface="Arial"/>
              <a:cs typeface="Arial"/>
            </a:endParaRPr>
          </a:p>
          <a:p>
            <a:pPr marL="236854" indent="-224154">
              <a:lnSpc>
                <a:spcPct val="100000"/>
              </a:lnSpc>
              <a:spcBef>
                <a:spcPts val="60"/>
              </a:spcBef>
              <a:buClr>
                <a:srgbClr val="000000"/>
              </a:buClr>
              <a:buAutoNum type="arabicParenR" startAt="4"/>
              <a:tabLst>
                <a:tab pos="236854" algn="l"/>
                <a:tab pos="894080" algn="l"/>
              </a:tabLst>
            </a:pPr>
            <a:r>
              <a:rPr dirty="0" sz="950" spc="-10" i="1">
                <a:solidFill>
                  <a:srgbClr val="7D7D7D"/>
                </a:solidFill>
                <a:latin typeface="Arial"/>
                <a:cs typeface="Arial"/>
              </a:rPr>
              <a:t>Source: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	https:/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/www.offshore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-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technology.com/projects/galata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-</a:t>
            </a:r>
            <a:r>
              <a:rPr dirty="0" u="sng" sz="950" spc="-10" i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field/</a:t>
            </a:r>
            <a:endParaRPr sz="950">
              <a:latin typeface="Arial"/>
              <a:cs typeface="Arial"/>
            </a:endParaRPr>
          </a:p>
          <a:p>
            <a:pPr marL="238125" indent="-225425">
              <a:lnSpc>
                <a:spcPct val="100000"/>
              </a:lnSpc>
              <a:spcBef>
                <a:spcPts val="60"/>
              </a:spcBef>
              <a:buClr>
                <a:srgbClr val="000000"/>
              </a:buClr>
              <a:buAutoNum type="arabicParenR" startAt="4"/>
              <a:tabLst>
                <a:tab pos="238125" algn="l"/>
              </a:tabLst>
            </a:pPr>
            <a:r>
              <a:rPr dirty="0" sz="950" spc="-10" i="1">
                <a:solidFill>
                  <a:srgbClr val="7D7D7D"/>
                </a:solidFill>
                <a:latin typeface="Arial"/>
                <a:cs typeface="Arial"/>
              </a:rPr>
              <a:t>Source:</a:t>
            </a:r>
            <a:r>
              <a:rPr dirty="0" sz="950" spc="75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Trillion</a:t>
            </a:r>
            <a:r>
              <a:rPr dirty="0" sz="950" spc="85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Energy</a:t>
            </a:r>
            <a:r>
              <a:rPr dirty="0" sz="950" spc="114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spc="-45" i="1">
                <a:solidFill>
                  <a:srgbClr val="7D7D7D"/>
                </a:solidFill>
                <a:latin typeface="Arial"/>
                <a:cs typeface="Arial"/>
              </a:rPr>
              <a:t>GLJ</a:t>
            </a:r>
            <a:r>
              <a:rPr dirty="0" sz="950" spc="4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Report,</a:t>
            </a:r>
            <a:r>
              <a:rPr dirty="0" sz="950" spc="105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Reserves</a:t>
            </a:r>
            <a:r>
              <a:rPr dirty="0" sz="950" spc="9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and</a:t>
            </a:r>
            <a:r>
              <a:rPr dirty="0" sz="950" spc="75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Prospective</a:t>
            </a:r>
            <a:r>
              <a:rPr dirty="0" sz="950" spc="130" i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7D7D7D"/>
                </a:solidFill>
                <a:latin typeface="Arial"/>
                <a:cs typeface="Arial"/>
              </a:rPr>
              <a:t>Resources</a:t>
            </a:r>
            <a:endParaRPr sz="95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60"/>
              </a:spcBef>
            </a:pPr>
            <a:r>
              <a:rPr dirty="0" sz="950" spc="-10" i="1">
                <a:solidFill>
                  <a:srgbClr val="7D7D7D"/>
                </a:solidFill>
                <a:latin typeface="Arial"/>
                <a:cs typeface="Arial"/>
              </a:rPr>
              <a:t>(Risked)</a:t>
            </a:r>
            <a:endParaRPr sz="950">
              <a:latin typeface="Arial"/>
              <a:cs typeface="Arial"/>
            </a:endParaRPr>
          </a:p>
          <a:p>
            <a:pPr marL="238125" indent="-225425">
              <a:lnSpc>
                <a:spcPct val="100000"/>
              </a:lnSpc>
              <a:spcBef>
                <a:spcPts val="65"/>
              </a:spcBef>
              <a:buClr>
                <a:srgbClr val="000000"/>
              </a:buClr>
              <a:buAutoNum type="arabicParenR" startAt="6"/>
              <a:tabLst>
                <a:tab pos="238125" algn="l"/>
                <a:tab pos="831215" algn="l"/>
              </a:tabLst>
            </a:pPr>
            <a:r>
              <a:rPr dirty="0" sz="950" spc="-10" i="1">
                <a:solidFill>
                  <a:srgbClr val="7D7D7D"/>
                </a:solidFill>
                <a:latin typeface="Arial"/>
                <a:cs typeface="Arial"/>
              </a:rPr>
              <a:t>Source:</a:t>
            </a:r>
            <a:r>
              <a:rPr dirty="0" sz="950" i="1">
                <a:solidFill>
                  <a:srgbClr val="7D7D7D"/>
                </a:solidFill>
                <a:latin typeface="Arial"/>
                <a:cs typeface="Arial"/>
              </a:rPr>
              <a:t>	</a:t>
            </a:r>
            <a:r>
              <a:rPr dirty="0" u="sng" sz="950" spc="225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</a:rPr>
              <a:t>  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https://www.reuters.com/business/energy/turkeys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-</a:t>
            </a:r>
            <a:r>
              <a:rPr dirty="0" u="sng" sz="950" spc="6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natural</a:t>
            </a:r>
            <a:r>
              <a:rPr dirty="0" u="sng" sz="950" spc="6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-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gas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-</a:t>
            </a:r>
            <a:endParaRPr sz="950">
              <a:latin typeface="Arial"/>
              <a:cs typeface="Arial"/>
            </a:endParaRPr>
          </a:p>
          <a:p>
            <a:pPr marL="231140">
              <a:lnSpc>
                <a:spcPct val="100000"/>
              </a:lnSpc>
              <a:spcBef>
                <a:spcPts val="60"/>
              </a:spcBef>
            </a:pPr>
            <a:r>
              <a:rPr dirty="0" u="sng" sz="950" spc="21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</a:rPr>
              <a:t>  </a:t>
            </a:r>
            <a:r>
              <a:rPr dirty="0" u="sng" sz="950" spc="55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found</a:t>
            </a:r>
            <a:r>
              <a:rPr dirty="0" u="sng" sz="950" spc="55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-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black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-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sea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-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now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-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comes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-</a:t>
            </a:r>
            <a:r>
              <a:rPr dirty="0" u="sng" sz="950" spc="-1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710</a:t>
            </a:r>
            <a:r>
              <a:rPr dirty="0" u="sng" sz="950" spc="-1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-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bcm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-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erdogan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-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2022</a:t>
            </a:r>
            <a:r>
              <a:rPr dirty="0" u="sng" sz="950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-</a:t>
            </a:r>
            <a:r>
              <a:rPr dirty="0" u="sng" sz="950" spc="-45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12</a:t>
            </a:r>
            <a:r>
              <a:rPr dirty="0" u="sng" sz="950" spc="-45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-</a:t>
            </a:r>
            <a:r>
              <a:rPr dirty="0" u="sng" sz="950" spc="-25" i="1">
                <a:solidFill>
                  <a:srgbClr val="0000FF"/>
                </a:solidFill>
                <a:uFill>
                  <a:solidFill>
                    <a:srgbClr val="7D7D7D"/>
                  </a:solidFill>
                </a:uFill>
                <a:latin typeface="Arial"/>
                <a:cs typeface="Arial"/>
                <a:hlinkClick r:id="rId5"/>
              </a:rPr>
              <a:t>26/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476375"/>
            <a:ext cx="12763500" cy="8810625"/>
            <a:chOff x="0" y="1476375"/>
            <a:chExt cx="12763500" cy="8810625"/>
          </a:xfrm>
        </p:grpSpPr>
        <p:pic>
          <p:nvPicPr>
            <p:cNvPr id="5" name="object 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1476375"/>
              <a:ext cx="12763500" cy="88106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86300" y="9629775"/>
              <a:ext cx="990600" cy="323850"/>
            </a:xfrm>
            <a:custGeom>
              <a:avLst/>
              <a:gdLst/>
              <a:ahLst/>
              <a:cxnLst/>
              <a:rect l="l" t="t" r="r" b="b"/>
              <a:pathLst>
                <a:path w="990600" h="323850">
                  <a:moveTo>
                    <a:pt x="990587" y="0"/>
                  </a:moveTo>
                  <a:lnTo>
                    <a:pt x="0" y="0"/>
                  </a:lnTo>
                  <a:lnTo>
                    <a:pt x="0" y="323380"/>
                  </a:lnTo>
                  <a:lnTo>
                    <a:pt x="990587" y="323380"/>
                  </a:lnTo>
                  <a:lnTo>
                    <a:pt x="99058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924242" y="324231"/>
            <a:ext cx="8078470" cy="7581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5">
                <a:solidFill>
                  <a:srgbClr val="39396C"/>
                </a:solidFill>
              </a:rPr>
              <a:t>Black</a:t>
            </a:r>
            <a:r>
              <a:rPr dirty="0" spc="-290">
                <a:solidFill>
                  <a:srgbClr val="39396C"/>
                </a:solidFill>
              </a:rPr>
              <a:t> </a:t>
            </a:r>
            <a:r>
              <a:rPr dirty="0" spc="-135">
                <a:solidFill>
                  <a:srgbClr val="39396C"/>
                </a:solidFill>
              </a:rPr>
              <a:t>Sea</a:t>
            </a:r>
            <a:r>
              <a:rPr dirty="0" spc="-455">
                <a:solidFill>
                  <a:srgbClr val="39396C"/>
                </a:solidFill>
              </a:rPr>
              <a:t> </a:t>
            </a:r>
            <a:r>
              <a:rPr dirty="0">
                <a:solidFill>
                  <a:srgbClr val="39396C"/>
                </a:solidFill>
              </a:rPr>
              <a:t>Natural</a:t>
            </a:r>
            <a:r>
              <a:rPr dirty="0" spc="-265">
                <a:solidFill>
                  <a:srgbClr val="39396C"/>
                </a:solidFill>
              </a:rPr>
              <a:t> </a:t>
            </a:r>
            <a:r>
              <a:rPr dirty="0" spc="-235">
                <a:solidFill>
                  <a:srgbClr val="39396C"/>
                </a:solidFill>
              </a:rPr>
              <a:t>Gas</a:t>
            </a:r>
            <a:r>
              <a:rPr dirty="0" spc="-595">
                <a:solidFill>
                  <a:srgbClr val="39396C"/>
                </a:solidFill>
              </a:rPr>
              <a:t> </a:t>
            </a:r>
            <a:r>
              <a:rPr dirty="0" spc="-10">
                <a:solidFill>
                  <a:srgbClr val="39396C"/>
                </a:solidFill>
              </a:rPr>
              <a:t>Fields</a:t>
            </a:r>
          </a:p>
        </p:txBody>
      </p:sp>
      <p:sp>
        <p:nvSpPr>
          <p:cNvPr id="8" name="object 8"/>
          <p:cNvSpPr/>
          <p:nvPr/>
        </p:nvSpPr>
        <p:spPr>
          <a:xfrm>
            <a:off x="0" y="-25"/>
            <a:ext cx="723900" cy="1133475"/>
          </a:xfrm>
          <a:custGeom>
            <a:avLst/>
            <a:gdLst/>
            <a:ahLst/>
            <a:cxnLst/>
            <a:rect l="l" t="t" r="r" b="b"/>
            <a:pathLst>
              <a:path w="723900" h="1133475">
                <a:moveTo>
                  <a:pt x="723900" y="0"/>
                </a:moveTo>
                <a:lnTo>
                  <a:pt x="0" y="0"/>
                </a:lnTo>
                <a:lnTo>
                  <a:pt x="0" y="1133246"/>
                </a:lnTo>
                <a:lnTo>
                  <a:pt x="723900" y="1133246"/>
                </a:lnTo>
                <a:lnTo>
                  <a:pt x="72390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7764780" y="6676707"/>
            <a:ext cx="114490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>
                <a:solidFill>
                  <a:srgbClr val="A6A6A6"/>
                </a:solidFill>
                <a:latin typeface="Arial"/>
                <a:cs typeface="Arial"/>
              </a:rPr>
              <a:t>BLACK</a:t>
            </a:r>
            <a:r>
              <a:rPr dirty="0" sz="1550" spc="9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dirty="0" sz="1550" spc="-25">
                <a:solidFill>
                  <a:srgbClr val="A6A6A6"/>
                </a:solidFill>
                <a:latin typeface="Arial"/>
                <a:cs typeface="Arial"/>
              </a:rPr>
              <a:t>SEA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77887" y="2182748"/>
            <a:ext cx="4987925" cy="1339850"/>
            <a:chOff x="877887" y="2182748"/>
            <a:chExt cx="4987925" cy="1339850"/>
          </a:xfrm>
        </p:grpSpPr>
        <p:sp>
          <p:nvSpPr>
            <p:cNvPr id="11" name="object 11"/>
            <p:cNvSpPr/>
            <p:nvPr/>
          </p:nvSpPr>
          <p:spPr>
            <a:xfrm>
              <a:off x="885825" y="2190749"/>
              <a:ext cx="4962525" cy="1314450"/>
            </a:xfrm>
            <a:custGeom>
              <a:avLst/>
              <a:gdLst/>
              <a:ahLst/>
              <a:cxnLst/>
              <a:rect l="l" t="t" r="r" b="b"/>
              <a:pathLst>
                <a:path w="4962525" h="1314450">
                  <a:moveTo>
                    <a:pt x="4962017" y="1292352"/>
                  </a:moveTo>
                  <a:lnTo>
                    <a:pt x="4305173" y="1094994"/>
                  </a:lnTo>
                  <a:lnTo>
                    <a:pt x="3211830" y="766445"/>
                  </a:lnTo>
                  <a:lnTo>
                    <a:pt x="3211830" y="218948"/>
                  </a:lnTo>
                  <a:lnTo>
                    <a:pt x="3205988" y="168783"/>
                  </a:lnTo>
                  <a:lnTo>
                    <a:pt x="3189478" y="122682"/>
                  </a:lnTo>
                  <a:lnTo>
                    <a:pt x="3163570" y="82042"/>
                  </a:lnTo>
                  <a:lnTo>
                    <a:pt x="3129661" y="48133"/>
                  </a:lnTo>
                  <a:lnTo>
                    <a:pt x="3088894" y="22225"/>
                  </a:lnTo>
                  <a:lnTo>
                    <a:pt x="3042666" y="5842"/>
                  </a:lnTo>
                  <a:lnTo>
                    <a:pt x="2992374" y="0"/>
                  </a:lnTo>
                  <a:lnTo>
                    <a:pt x="219354" y="0"/>
                  </a:lnTo>
                  <a:lnTo>
                    <a:pt x="169049" y="5842"/>
                  </a:lnTo>
                  <a:lnTo>
                    <a:pt x="122885" y="22225"/>
                  </a:lnTo>
                  <a:lnTo>
                    <a:pt x="82156" y="48133"/>
                  </a:lnTo>
                  <a:lnTo>
                    <a:pt x="48183" y="82042"/>
                  </a:lnTo>
                  <a:lnTo>
                    <a:pt x="22301" y="122682"/>
                  </a:lnTo>
                  <a:lnTo>
                    <a:pt x="5791" y="168783"/>
                  </a:lnTo>
                  <a:lnTo>
                    <a:pt x="0" y="218948"/>
                  </a:lnTo>
                  <a:lnTo>
                    <a:pt x="0" y="1094994"/>
                  </a:lnTo>
                  <a:lnTo>
                    <a:pt x="5791" y="1145159"/>
                  </a:lnTo>
                  <a:lnTo>
                    <a:pt x="22301" y="1191260"/>
                  </a:lnTo>
                  <a:lnTo>
                    <a:pt x="48183" y="1232027"/>
                  </a:lnTo>
                  <a:lnTo>
                    <a:pt x="82156" y="1265936"/>
                  </a:lnTo>
                  <a:lnTo>
                    <a:pt x="122885" y="1291844"/>
                  </a:lnTo>
                  <a:lnTo>
                    <a:pt x="169049" y="1308227"/>
                  </a:lnTo>
                  <a:lnTo>
                    <a:pt x="219354" y="1314069"/>
                  </a:lnTo>
                  <a:lnTo>
                    <a:pt x="2992374" y="1314069"/>
                  </a:lnTo>
                  <a:lnTo>
                    <a:pt x="3042666" y="1308227"/>
                  </a:lnTo>
                  <a:lnTo>
                    <a:pt x="3088894" y="1291844"/>
                  </a:lnTo>
                  <a:lnTo>
                    <a:pt x="3129661" y="1265936"/>
                  </a:lnTo>
                  <a:lnTo>
                    <a:pt x="3163570" y="1232027"/>
                  </a:lnTo>
                  <a:lnTo>
                    <a:pt x="3189478" y="1191260"/>
                  </a:lnTo>
                  <a:lnTo>
                    <a:pt x="3205988" y="1145159"/>
                  </a:lnTo>
                  <a:lnTo>
                    <a:pt x="3211830" y="1094994"/>
                  </a:lnTo>
                  <a:lnTo>
                    <a:pt x="4962017" y="1292352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90587" y="2195448"/>
              <a:ext cx="4962525" cy="1314450"/>
            </a:xfrm>
            <a:custGeom>
              <a:avLst/>
              <a:gdLst/>
              <a:ahLst/>
              <a:cxnLst/>
              <a:rect l="l" t="t" r="r" b="b"/>
              <a:pathLst>
                <a:path w="4962525" h="1314450">
                  <a:moveTo>
                    <a:pt x="219354" y="1314069"/>
                  </a:moveTo>
                  <a:lnTo>
                    <a:pt x="169049" y="1308354"/>
                  </a:lnTo>
                  <a:lnTo>
                    <a:pt x="122885" y="1291844"/>
                  </a:lnTo>
                  <a:lnTo>
                    <a:pt x="82156" y="1265936"/>
                  </a:lnTo>
                  <a:lnTo>
                    <a:pt x="48183" y="1232027"/>
                  </a:lnTo>
                  <a:lnTo>
                    <a:pt x="22301" y="1191387"/>
                  </a:lnTo>
                  <a:lnTo>
                    <a:pt x="5791" y="1145286"/>
                  </a:lnTo>
                  <a:lnTo>
                    <a:pt x="0" y="1094994"/>
                  </a:lnTo>
                  <a:lnTo>
                    <a:pt x="0" y="766572"/>
                  </a:lnTo>
                  <a:lnTo>
                    <a:pt x="0" y="219075"/>
                  </a:lnTo>
                  <a:lnTo>
                    <a:pt x="5791" y="168783"/>
                  </a:lnTo>
                  <a:lnTo>
                    <a:pt x="22301" y="122682"/>
                  </a:lnTo>
                  <a:lnTo>
                    <a:pt x="48183" y="82042"/>
                  </a:lnTo>
                  <a:lnTo>
                    <a:pt x="82156" y="48133"/>
                  </a:lnTo>
                  <a:lnTo>
                    <a:pt x="122885" y="22352"/>
                  </a:lnTo>
                  <a:lnTo>
                    <a:pt x="169049" y="5842"/>
                  </a:lnTo>
                  <a:lnTo>
                    <a:pt x="219354" y="0"/>
                  </a:lnTo>
                  <a:lnTo>
                    <a:pt x="1873567" y="0"/>
                  </a:lnTo>
                  <a:lnTo>
                    <a:pt x="2676461" y="0"/>
                  </a:lnTo>
                  <a:lnTo>
                    <a:pt x="2992437" y="0"/>
                  </a:lnTo>
                  <a:lnTo>
                    <a:pt x="3042729" y="5842"/>
                  </a:lnTo>
                  <a:lnTo>
                    <a:pt x="3088957" y="22352"/>
                  </a:lnTo>
                  <a:lnTo>
                    <a:pt x="3129597" y="48133"/>
                  </a:lnTo>
                  <a:lnTo>
                    <a:pt x="3163633" y="82042"/>
                  </a:lnTo>
                  <a:lnTo>
                    <a:pt x="3189541" y="122682"/>
                  </a:lnTo>
                  <a:lnTo>
                    <a:pt x="3206051" y="168783"/>
                  </a:lnTo>
                  <a:lnTo>
                    <a:pt x="3211893" y="219075"/>
                  </a:lnTo>
                  <a:lnTo>
                    <a:pt x="3211893" y="766572"/>
                  </a:lnTo>
                  <a:lnTo>
                    <a:pt x="4962080" y="1292479"/>
                  </a:lnTo>
                  <a:lnTo>
                    <a:pt x="3211893" y="1094994"/>
                  </a:lnTo>
                  <a:lnTo>
                    <a:pt x="3206051" y="1145286"/>
                  </a:lnTo>
                  <a:lnTo>
                    <a:pt x="3189541" y="1191387"/>
                  </a:lnTo>
                  <a:lnTo>
                    <a:pt x="3163633" y="1232027"/>
                  </a:lnTo>
                  <a:lnTo>
                    <a:pt x="3129597" y="1265936"/>
                  </a:lnTo>
                  <a:lnTo>
                    <a:pt x="3088957" y="1291844"/>
                  </a:lnTo>
                  <a:lnTo>
                    <a:pt x="3042729" y="1308354"/>
                  </a:lnTo>
                  <a:lnTo>
                    <a:pt x="2992437" y="1314069"/>
                  </a:lnTo>
                  <a:lnTo>
                    <a:pt x="2676461" y="1314069"/>
                  </a:lnTo>
                  <a:lnTo>
                    <a:pt x="1873567" y="1314069"/>
                  </a:lnTo>
                  <a:lnTo>
                    <a:pt x="219354" y="1314069"/>
                  </a:lnTo>
                  <a:close/>
                </a:path>
              </a:pathLst>
            </a:custGeom>
            <a:ln w="25400">
              <a:solidFill>
                <a:srgbClr val="517CB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987425" y="2319337"/>
            <a:ext cx="2512695" cy="1038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1E304D"/>
                </a:solidFill>
                <a:latin typeface="Arial"/>
                <a:cs typeface="Arial"/>
              </a:rPr>
              <a:t>MIDIA</a:t>
            </a:r>
            <a:r>
              <a:rPr dirty="0" sz="1500" spc="-6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1E304D"/>
                </a:solidFill>
                <a:latin typeface="Arial"/>
                <a:cs typeface="Arial"/>
              </a:rPr>
              <a:t>GAS</a:t>
            </a:r>
            <a:r>
              <a:rPr dirty="0" sz="1500" spc="-3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1E304D"/>
                </a:solidFill>
                <a:latin typeface="Arial"/>
                <a:cs typeface="Arial"/>
              </a:rPr>
              <a:t>DEVELOPMENT (ROMANIA)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ts val="1435"/>
              </a:lnSpc>
              <a:spcBef>
                <a:spcPts val="80"/>
              </a:spcBef>
            </a:pPr>
            <a:r>
              <a:rPr dirty="0" sz="1200" b="1">
                <a:solidFill>
                  <a:srgbClr val="1E304D"/>
                </a:solidFill>
                <a:latin typeface="Arial"/>
                <a:cs typeface="Arial"/>
              </a:rPr>
              <a:t>Owner:</a:t>
            </a:r>
            <a:r>
              <a:rPr dirty="0" sz="1200" spc="26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BSOG</a:t>
            </a:r>
            <a:r>
              <a:rPr dirty="0" sz="1200" spc="-2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E304D"/>
                </a:solidFill>
                <a:latin typeface="Arial"/>
                <a:cs typeface="Arial"/>
              </a:rPr>
              <a:t>(70%),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425"/>
              </a:lnSpc>
            </a:pP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Petro</a:t>
            </a:r>
            <a:r>
              <a:rPr dirty="0" sz="1200" spc="-10">
                <a:solidFill>
                  <a:srgbClr val="1E304D"/>
                </a:solidFill>
                <a:latin typeface="Arial"/>
                <a:cs typeface="Arial"/>
              </a:rPr>
              <a:t> Ventures</a:t>
            </a:r>
            <a:r>
              <a:rPr dirty="0" sz="1200" spc="-4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E304D"/>
                </a:solidFill>
                <a:latin typeface="Arial"/>
                <a:cs typeface="Arial"/>
              </a:rPr>
              <a:t>(20%),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435"/>
              </a:lnSpc>
            </a:pP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Gas</a:t>
            </a:r>
            <a:r>
              <a:rPr dirty="0" sz="1200" spc="-3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Plus</a:t>
            </a:r>
            <a:r>
              <a:rPr dirty="0" sz="1200" spc="-3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1E304D"/>
                </a:solidFill>
                <a:latin typeface="Arial"/>
                <a:cs typeface="Arial"/>
              </a:rPr>
              <a:t>(10%)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5912" y="4630801"/>
            <a:ext cx="3378200" cy="1254125"/>
            <a:chOff x="315912" y="4630801"/>
            <a:chExt cx="3378200" cy="1254125"/>
          </a:xfrm>
        </p:grpSpPr>
        <p:sp>
          <p:nvSpPr>
            <p:cNvPr id="15" name="object 15"/>
            <p:cNvSpPr/>
            <p:nvPr/>
          </p:nvSpPr>
          <p:spPr>
            <a:xfrm>
              <a:off x="323850" y="4638675"/>
              <a:ext cx="3352800" cy="1228725"/>
            </a:xfrm>
            <a:custGeom>
              <a:avLst/>
              <a:gdLst/>
              <a:ahLst/>
              <a:cxnLst/>
              <a:rect l="l" t="t" r="r" b="b"/>
              <a:pathLst>
                <a:path w="3352800" h="1228725">
                  <a:moveTo>
                    <a:pt x="2430399" y="0"/>
                  </a:moveTo>
                  <a:lnTo>
                    <a:pt x="203695" y="0"/>
                  </a:lnTo>
                  <a:lnTo>
                    <a:pt x="156984" y="5461"/>
                  </a:lnTo>
                  <a:lnTo>
                    <a:pt x="114109" y="20828"/>
                  </a:lnTo>
                  <a:lnTo>
                    <a:pt x="76288" y="44958"/>
                  </a:lnTo>
                  <a:lnTo>
                    <a:pt x="44754" y="76708"/>
                  </a:lnTo>
                  <a:lnTo>
                    <a:pt x="20700" y="114680"/>
                  </a:lnTo>
                  <a:lnTo>
                    <a:pt x="5384" y="157861"/>
                  </a:lnTo>
                  <a:lnTo>
                    <a:pt x="0" y="204724"/>
                  </a:lnTo>
                  <a:lnTo>
                    <a:pt x="0" y="1023747"/>
                  </a:lnTo>
                  <a:lnTo>
                    <a:pt x="5384" y="1070610"/>
                  </a:lnTo>
                  <a:lnTo>
                    <a:pt x="20700" y="1113790"/>
                  </a:lnTo>
                  <a:lnTo>
                    <a:pt x="44754" y="1151763"/>
                  </a:lnTo>
                  <a:lnTo>
                    <a:pt x="76288" y="1183513"/>
                  </a:lnTo>
                  <a:lnTo>
                    <a:pt x="114109" y="1207643"/>
                  </a:lnTo>
                  <a:lnTo>
                    <a:pt x="156984" y="1223010"/>
                  </a:lnTo>
                  <a:lnTo>
                    <a:pt x="203695" y="1228471"/>
                  </a:lnTo>
                  <a:lnTo>
                    <a:pt x="2430399" y="1228471"/>
                  </a:lnTo>
                  <a:lnTo>
                    <a:pt x="2477008" y="1223010"/>
                  </a:lnTo>
                  <a:lnTo>
                    <a:pt x="2519934" y="1207643"/>
                  </a:lnTo>
                  <a:lnTo>
                    <a:pt x="2557780" y="1183513"/>
                  </a:lnTo>
                  <a:lnTo>
                    <a:pt x="2589276" y="1151763"/>
                  </a:lnTo>
                  <a:lnTo>
                    <a:pt x="2613406" y="1113790"/>
                  </a:lnTo>
                  <a:lnTo>
                    <a:pt x="2628646" y="1070610"/>
                  </a:lnTo>
                  <a:lnTo>
                    <a:pt x="2634107" y="1023747"/>
                  </a:lnTo>
                  <a:lnTo>
                    <a:pt x="3352419" y="808863"/>
                  </a:lnTo>
                  <a:lnTo>
                    <a:pt x="2634107" y="716534"/>
                  </a:lnTo>
                  <a:lnTo>
                    <a:pt x="2634107" y="204724"/>
                  </a:lnTo>
                  <a:lnTo>
                    <a:pt x="2628646" y="157861"/>
                  </a:lnTo>
                  <a:lnTo>
                    <a:pt x="2613406" y="114680"/>
                  </a:lnTo>
                  <a:lnTo>
                    <a:pt x="2589276" y="76708"/>
                  </a:lnTo>
                  <a:lnTo>
                    <a:pt x="2557780" y="44958"/>
                  </a:lnTo>
                  <a:lnTo>
                    <a:pt x="2519934" y="20828"/>
                  </a:lnTo>
                  <a:lnTo>
                    <a:pt x="2477008" y="5461"/>
                  </a:lnTo>
                  <a:lnTo>
                    <a:pt x="2430399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28612" y="4643501"/>
              <a:ext cx="3352800" cy="1228725"/>
            </a:xfrm>
            <a:custGeom>
              <a:avLst/>
              <a:gdLst/>
              <a:ahLst/>
              <a:cxnLst/>
              <a:rect l="l" t="t" r="r" b="b"/>
              <a:pathLst>
                <a:path w="3352800" h="1228725">
                  <a:moveTo>
                    <a:pt x="203695" y="1228344"/>
                  </a:moveTo>
                  <a:lnTo>
                    <a:pt x="156984" y="1223010"/>
                  </a:lnTo>
                  <a:lnTo>
                    <a:pt x="114109" y="1207643"/>
                  </a:lnTo>
                  <a:lnTo>
                    <a:pt x="76288" y="1183386"/>
                  </a:lnTo>
                  <a:lnTo>
                    <a:pt x="44754" y="1151763"/>
                  </a:lnTo>
                  <a:lnTo>
                    <a:pt x="20701" y="1113663"/>
                  </a:lnTo>
                  <a:lnTo>
                    <a:pt x="5384" y="1070610"/>
                  </a:lnTo>
                  <a:lnTo>
                    <a:pt x="0" y="1023620"/>
                  </a:lnTo>
                  <a:lnTo>
                    <a:pt x="0" y="716534"/>
                  </a:lnTo>
                  <a:lnTo>
                    <a:pt x="0" y="204724"/>
                  </a:lnTo>
                  <a:lnTo>
                    <a:pt x="5384" y="157734"/>
                  </a:lnTo>
                  <a:lnTo>
                    <a:pt x="20701" y="114681"/>
                  </a:lnTo>
                  <a:lnTo>
                    <a:pt x="44754" y="76581"/>
                  </a:lnTo>
                  <a:lnTo>
                    <a:pt x="76288" y="44958"/>
                  </a:lnTo>
                  <a:lnTo>
                    <a:pt x="114109" y="20701"/>
                  </a:lnTo>
                  <a:lnTo>
                    <a:pt x="156984" y="5334"/>
                  </a:lnTo>
                  <a:lnTo>
                    <a:pt x="203695" y="0"/>
                  </a:lnTo>
                  <a:lnTo>
                    <a:pt x="1536509" y="0"/>
                  </a:lnTo>
                  <a:lnTo>
                    <a:pt x="2195004" y="0"/>
                  </a:lnTo>
                  <a:lnTo>
                    <a:pt x="2430335" y="0"/>
                  </a:lnTo>
                  <a:lnTo>
                    <a:pt x="2477071" y="5334"/>
                  </a:lnTo>
                  <a:lnTo>
                    <a:pt x="2519997" y="20701"/>
                  </a:lnTo>
                  <a:lnTo>
                    <a:pt x="2557716" y="44958"/>
                  </a:lnTo>
                  <a:lnTo>
                    <a:pt x="2589339" y="76581"/>
                  </a:lnTo>
                  <a:lnTo>
                    <a:pt x="2613342" y="114681"/>
                  </a:lnTo>
                  <a:lnTo>
                    <a:pt x="2628709" y="157734"/>
                  </a:lnTo>
                  <a:lnTo>
                    <a:pt x="2634043" y="204724"/>
                  </a:lnTo>
                  <a:lnTo>
                    <a:pt x="2634043" y="716534"/>
                  </a:lnTo>
                  <a:lnTo>
                    <a:pt x="3352355" y="808736"/>
                  </a:lnTo>
                  <a:lnTo>
                    <a:pt x="2634043" y="1023620"/>
                  </a:lnTo>
                  <a:lnTo>
                    <a:pt x="2628709" y="1070610"/>
                  </a:lnTo>
                  <a:lnTo>
                    <a:pt x="2613342" y="1113663"/>
                  </a:lnTo>
                  <a:lnTo>
                    <a:pt x="2589339" y="1151763"/>
                  </a:lnTo>
                  <a:lnTo>
                    <a:pt x="2557716" y="1183386"/>
                  </a:lnTo>
                  <a:lnTo>
                    <a:pt x="2519997" y="1207643"/>
                  </a:lnTo>
                  <a:lnTo>
                    <a:pt x="2477071" y="1223010"/>
                  </a:lnTo>
                  <a:lnTo>
                    <a:pt x="2430335" y="1228344"/>
                  </a:lnTo>
                  <a:lnTo>
                    <a:pt x="2195004" y="1228344"/>
                  </a:lnTo>
                  <a:lnTo>
                    <a:pt x="1536509" y="1228344"/>
                  </a:lnTo>
                  <a:lnTo>
                    <a:pt x="203695" y="1228344"/>
                  </a:lnTo>
                  <a:close/>
                </a:path>
              </a:pathLst>
            </a:custGeom>
            <a:ln w="254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389890" y="4788217"/>
            <a:ext cx="1925320" cy="904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1E304D"/>
                </a:solidFill>
                <a:latin typeface="Arial"/>
                <a:cs typeface="Arial"/>
              </a:rPr>
              <a:t>GALATA</a:t>
            </a:r>
            <a:r>
              <a:rPr dirty="0" sz="1500" spc="-80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1E304D"/>
                </a:solidFill>
                <a:latin typeface="Arial"/>
                <a:cs typeface="Arial"/>
              </a:rPr>
              <a:t>GAS</a:t>
            </a:r>
            <a:r>
              <a:rPr dirty="0" sz="1500" spc="-7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1E304D"/>
                </a:solidFill>
                <a:latin typeface="Arial"/>
                <a:cs typeface="Arial"/>
              </a:rPr>
              <a:t>FIELD</a:t>
            </a:r>
            <a:endParaRPr sz="15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dirty="0" sz="1500" spc="-10" b="1">
                <a:solidFill>
                  <a:srgbClr val="1E304D"/>
                </a:solidFill>
                <a:latin typeface="Arial"/>
                <a:cs typeface="Arial"/>
              </a:rPr>
              <a:t>(BULGARIA)</a:t>
            </a:r>
            <a:endParaRPr sz="15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1200" b="1">
                <a:solidFill>
                  <a:srgbClr val="1E304D"/>
                </a:solidFill>
                <a:latin typeface="Arial"/>
                <a:cs typeface="Arial"/>
              </a:rPr>
              <a:t>Owner:</a:t>
            </a:r>
            <a:r>
              <a:rPr dirty="0" sz="1200" spc="-60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Petroceltic</a:t>
            </a:r>
            <a:r>
              <a:rPr dirty="0" sz="1200" spc="24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E304D"/>
                </a:solidFill>
                <a:latin typeface="Arial"/>
                <a:cs typeface="Arial"/>
              </a:rPr>
              <a:t>(100%)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0"/>
              </a:spcBef>
            </a:pPr>
            <a:r>
              <a:rPr dirty="0" sz="1550" b="1">
                <a:solidFill>
                  <a:srgbClr val="1E304D"/>
                </a:solidFill>
                <a:latin typeface="Arial"/>
                <a:cs typeface="Arial"/>
              </a:rPr>
              <a:t>Reserves:</a:t>
            </a:r>
            <a:r>
              <a:rPr dirty="0" sz="1550" spc="8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E304D"/>
                </a:solidFill>
                <a:latin typeface="Arial"/>
                <a:cs typeface="Arial"/>
              </a:rPr>
              <a:t>81</a:t>
            </a:r>
            <a:r>
              <a:rPr dirty="0" sz="1550" spc="4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1E304D"/>
                </a:solidFill>
                <a:latin typeface="Arial"/>
                <a:cs typeface="Arial"/>
              </a:rPr>
              <a:t>BCF</a:t>
            </a:r>
            <a:r>
              <a:rPr dirty="0" baseline="20833" sz="1200" spc="-15">
                <a:solidFill>
                  <a:srgbClr val="1E304D"/>
                </a:solidFill>
                <a:latin typeface="Arial"/>
                <a:cs typeface="Arial"/>
              </a:rPr>
              <a:t>(4)</a:t>
            </a:r>
            <a:endParaRPr baseline="20833"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72155" y="3668331"/>
            <a:ext cx="85280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ROMANIA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51560" y="6689090"/>
            <a:ext cx="917575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BULGARIA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41359" y="9481184"/>
            <a:ext cx="746125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TURKEY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820926" y="8526398"/>
            <a:ext cx="5692775" cy="1111885"/>
            <a:chOff x="1820926" y="8526398"/>
            <a:chExt cx="5692775" cy="1111885"/>
          </a:xfrm>
        </p:grpSpPr>
        <p:sp>
          <p:nvSpPr>
            <p:cNvPr id="22" name="object 22"/>
            <p:cNvSpPr/>
            <p:nvPr/>
          </p:nvSpPr>
          <p:spPr>
            <a:xfrm>
              <a:off x="1828800" y="8534399"/>
              <a:ext cx="5667375" cy="1085850"/>
            </a:xfrm>
            <a:custGeom>
              <a:avLst/>
              <a:gdLst/>
              <a:ahLst/>
              <a:cxnLst/>
              <a:rect l="l" t="t" r="r" b="b"/>
              <a:pathLst>
                <a:path w="5667375" h="1085850">
                  <a:moveTo>
                    <a:pt x="5666867" y="1026871"/>
                  </a:moveTo>
                  <a:lnTo>
                    <a:pt x="4972050" y="904849"/>
                  </a:lnTo>
                  <a:lnTo>
                    <a:pt x="3426587" y="633412"/>
                  </a:lnTo>
                  <a:lnTo>
                    <a:pt x="3426587" y="180975"/>
                  </a:lnTo>
                  <a:lnTo>
                    <a:pt x="3420110" y="132969"/>
                  </a:lnTo>
                  <a:lnTo>
                    <a:pt x="3402076" y="89662"/>
                  </a:lnTo>
                  <a:lnTo>
                    <a:pt x="3373882" y="53086"/>
                  </a:lnTo>
                  <a:lnTo>
                    <a:pt x="3337560" y="24765"/>
                  </a:lnTo>
                  <a:lnTo>
                    <a:pt x="3294507" y="6477"/>
                  </a:lnTo>
                  <a:lnTo>
                    <a:pt x="3246755" y="0"/>
                  </a:lnTo>
                  <a:lnTo>
                    <a:pt x="179832" y="0"/>
                  </a:lnTo>
                  <a:lnTo>
                    <a:pt x="132080" y="6477"/>
                  </a:lnTo>
                  <a:lnTo>
                    <a:pt x="89027" y="24765"/>
                  </a:lnTo>
                  <a:lnTo>
                    <a:pt x="52705" y="53086"/>
                  </a:lnTo>
                  <a:lnTo>
                    <a:pt x="24511" y="89662"/>
                  </a:lnTo>
                  <a:lnTo>
                    <a:pt x="6477" y="132969"/>
                  </a:lnTo>
                  <a:lnTo>
                    <a:pt x="0" y="180975"/>
                  </a:lnTo>
                  <a:lnTo>
                    <a:pt x="0" y="904849"/>
                  </a:lnTo>
                  <a:lnTo>
                    <a:pt x="6477" y="952957"/>
                  </a:lnTo>
                  <a:lnTo>
                    <a:pt x="24511" y="996188"/>
                  </a:lnTo>
                  <a:lnTo>
                    <a:pt x="52705" y="1032814"/>
                  </a:lnTo>
                  <a:lnTo>
                    <a:pt x="89027" y="1061110"/>
                  </a:lnTo>
                  <a:lnTo>
                    <a:pt x="132080" y="1079347"/>
                  </a:lnTo>
                  <a:lnTo>
                    <a:pt x="179832" y="1085811"/>
                  </a:lnTo>
                  <a:lnTo>
                    <a:pt x="3246755" y="1085811"/>
                  </a:lnTo>
                  <a:lnTo>
                    <a:pt x="3294507" y="1079347"/>
                  </a:lnTo>
                  <a:lnTo>
                    <a:pt x="3337560" y="1061110"/>
                  </a:lnTo>
                  <a:lnTo>
                    <a:pt x="3373882" y="1032814"/>
                  </a:lnTo>
                  <a:lnTo>
                    <a:pt x="3402076" y="996188"/>
                  </a:lnTo>
                  <a:lnTo>
                    <a:pt x="3420110" y="952957"/>
                  </a:lnTo>
                  <a:lnTo>
                    <a:pt x="3426587" y="904849"/>
                  </a:lnTo>
                  <a:lnTo>
                    <a:pt x="5666867" y="1026871"/>
                  </a:lnTo>
                  <a:close/>
                </a:path>
              </a:pathLst>
            </a:custGeom>
            <a:solidFill>
              <a:srgbClr val="FAE1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833626" y="8539098"/>
              <a:ext cx="5667375" cy="1086485"/>
            </a:xfrm>
            <a:custGeom>
              <a:avLst/>
              <a:gdLst/>
              <a:ahLst/>
              <a:cxnLst/>
              <a:rect l="l" t="t" r="r" b="b"/>
              <a:pathLst>
                <a:path w="5667375" h="1086484">
                  <a:moveTo>
                    <a:pt x="179831" y="1085875"/>
                  </a:moveTo>
                  <a:lnTo>
                    <a:pt x="131952" y="1079411"/>
                  </a:lnTo>
                  <a:lnTo>
                    <a:pt x="89026" y="1061173"/>
                  </a:lnTo>
                  <a:lnTo>
                    <a:pt x="52577" y="1032878"/>
                  </a:lnTo>
                  <a:lnTo>
                    <a:pt x="24510" y="996251"/>
                  </a:lnTo>
                  <a:lnTo>
                    <a:pt x="6349" y="953020"/>
                  </a:lnTo>
                  <a:lnTo>
                    <a:pt x="0" y="904913"/>
                  </a:lnTo>
                  <a:lnTo>
                    <a:pt x="0" y="633476"/>
                  </a:lnTo>
                  <a:lnTo>
                    <a:pt x="0" y="181101"/>
                  </a:lnTo>
                  <a:lnTo>
                    <a:pt x="6349" y="132969"/>
                  </a:lnTo>
                  <a:lnTo>
                    <a:pt x="24510" y="89788"/>
                  </a:lnTo>
                  <a:lnTo>
                    <a:pt x="52577" y="53085"/>
                  </a:lnTo>
                  <a:lnTo>
                    <a:pt x="89026" y="24764"/>
                  </a:lnTo>
                  <a:lnTo>
                    <a:pt x="131952" y="6476"/>
                  </a:lnTo>
                  <a:lnTo>
                    <a:pt x="179831" y="0"/>
                  </a:lnTo>
                  <a:lnTo>
                    <a:pt x="1998852" y="0"/>
                  </a:lnTo>
                  <a:lnTo>
                    <a:pt x="2855468" y="0"/>
                  </a:lnTo>
                  <a:lnTo>
                    <a:pt x="3246628" y="0"/>
                  </a:lnTo>
                  <a:lnTo>
                    <a:pt x="3294506" y="6476"/>
                  </a:lnTo>
                  <a:lnTo>
                    <a:pt x="3337432" y="24764"/>
                  </a:lnTo>
                  <a:lnTo>
                    <a:pt x="3373881" y="53085"/>
                  </a:lnTo>
                  <a:lnTo>
                    <a:pt x="3401949" y="89788"/>
                  </a:lnTo>
                  <a:lnTo>
                    <a:pt x="3420109" y="132969"/>
                  </a:lnTo>
                  <a:lnTo>
                    <a:pt x="3426459" y="181101"/>
                  </a:lnTo>
                  <a:lnTo>
                    <a:pt x="3426459" y="633476"/>
                  </a:lnTo>
                  <a:lnTo>
                    <a:pt x="5666867" y="1026934"/>
                  </a:lnTo>
                  <a:lnTo>
                    <a:pt x="3426459" y="904913"/>
                  </a:lnTo>
                  <a:lnTo>
                    <a:pt x="3420109" y="953020"/>
                  </a:lnTo>
                  <a:lnTo>
                    <a:pt x="3401949" y="996251"/>
                  </a:lnTo>
                  <a:lnTo>
                    <a:pt x="3373881" y="1032878"/>
                  </a:lnTo>
                  <a:lnTo>
                    <a:pt x="3337432" y="1061173"/>
                  </a:lnTo>
                  <a:lnTo>
                    <a:pt x="3294506" y="1079411"/>
                  </a:lnTo>
                  <a:lnTo>
                    <a:pt x="3246628" y="1085875"/>
                  </a:lnTo>
                  <a:lnTo>
                    <a:pt x="2855468" y="1085875"/>
                  </a:lnTo>
                  <a:lnTo>
                    <a:pt x="1998852" y="1085875"/>
                  </a:lnTo>
                  <a:lnTo>
                    <a:pt x="179831" y="1085875"/>
                  </a:lnTo>
                  <a:close/>
                </a:path>
              </a:pathLst>
            </a:custGeom>
            <a:ln w="25400">
              <a:solidFill>
                <a:srgbClr val="E8494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1887854" y="8641016"/>
            <a:ext cx="2980690" cy="904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1355725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1E304D"/>
                </a:solidFill>
                <a:latin typeface="Arial"/>
                <a:cs typeface="Arial"/>
              </a:rPr>
              <a:t>SASB</a:t>
            </a:r>
            <a:r>
              <a:rPr dirty="0" sz="1500" spc="-5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1E304D"/>
                </a:solidFill>
                <a:latin typeface="Arial"/>
                <a:cs typeface="Arial"/>
              </a:rPr>
              <a:t>GAS</a:t>
            </a:r>
            <a:r>
              <a:rPr dirty="0" sz="1500" spc="-70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1E304D"/>
                </a:solidFill>
                <a:latin typeface="Arial"/>
                <a:cs typeface="Arial"/>
              </a:rPr>
              <a:t>FIELD </a:t>
            </a:r>
            <a:r>
              <a:rPr dirty="0" sz="1500" spc="-10" b="1">
                <a:solidFill>
                  <a:srgbClr val="1E304D"/>
                </a:solidFill>
                <a:latin typeface="Arial"/>
                <a:cs typeface="Arial"/>
              </a:rPr>
              <a:t>(TURKEY)</a:t>
            </a:r>
            <a:endParaRPr sz="15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solidFill>
                  <a:srgbClr val="1E304D"/>
                </a:solidFill>
                <a:latin typeface="Arial"/>
                <a:cs typeface="Arial"/>
              </a:rPr>
              <a:t>Owner:</a:t>
            </a:r>
            <a:r>
              <a:rPr dirty="0" sz="1200" spc="-70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Trillion</a:t>
            </a:r>
            <a:r>
              <a:rPr dirty="0" sz="1200" spc="-5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Energy</a:t>
            </a:r>
            <a:r>
              <a:rPr dirty="0" sz="1200" spc="-8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(49%),</a:t>
            </a:r>
            <a:r>
              <a:rPr dirty="0" sz="1200" spc="-8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TPAO</a:t>
            </a:r>
            <a:r>
              <a:rPr dirty="0" sz="1200" spc="-2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1E304D"/>
                </a:solidFill>
                <a:latin typeface="Arial"/>
                <a:cs typeface="Arial"/>
              </a:rPr>
              <a:t>(51%)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0"/>
              </a:spcBef>
            </a:pPr>
            <a:r>
              <a:rPr dirty="0" sz="1550">
                <a:solidFill>
                  <a:srgbClr val="1E304D"/>
                </a:solidFill>
                <a:latin typeface="Arial"/>
                <a:cs typeface="Arial"/>
              </a:rPr>
              <a:t>OGIP:</a:t>
            </a:r>
            <a:r>
              <a:rPr dirty="0" sz="1550" spc="13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E304D"/>
                </a:solidFill>
                <a:latin typeface="Arial"/>
                <a:cs typeface="Arial"/>
              </a:rPr>
              <a:t>323.3</a:t>
            </a:r>
            <a:r>
              <a:rPr dirty="0" sz="1550" spc="10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1E304D"/>
                </a:solidFill>
                <a:latin typeface="Arial"/>
                <a:cs typeface="Arial"/>
              </a:rPr>
              <a:t>BCF</a:t>
            </a:r>
            <a:r>
              <a:rPr dirty="0" baseline="18518" sz="1575" spc="-15">
                <a:solidFill>
                  <a:srgbClr val="1E304D"/>
                </a:solidFill>
                <a:latin typeface="Arial"/>
                <a:cs typeface="Arial"/>
              </a:rPr>
              <a:t>(5)</a:t>
            </a:r>
            <a:endParaRPr baseline="18518" sz="1575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402576" y="4840351"/>
            <a:ext cx="5340350" cy="1625600"/>
            <a:chOff x="7402576" y="4840351"/>
            <a:chExt cx="5340350" cy="1625600"/>
          </a:xfrm>
        </p:grpSpPr>
        <p:sp>
          <p:nvSpPr>
            <p:cNvPr id="26" name="object 26"/>
            <p:cNvSpPr/>
            <p:nvPr/>
          </p:nvSpPr>
          <p:spPr>
            <a:xfrm>
              <a:off x="7410450" y="4848224"/>
              <a:ext cx="5314950" cy="1600200"/>
            </a:xfrm>
            <a:custGeom>
              <a:avLst/>
              <a:gdLst/>
              <a:ahLst/>
              <a:cxnLst/>
              <a:rect l="l" t="t" r="r" b="b"/>
              <a:pathLst>
                <a:path w="5314950" h="1600200">
                  <a:moveTo>
                    <a:pt x="5314823" y="575691"/>
                  </a:moveTo>
                  <a:lnTo>
                    <a:pt x="5309362" y="528701"/>
                  </a:lnTo>
                  <a:lnTo>
                    <a:pt x="5293868" y="485521"/>
                  </a:lnTo>
                  <a:lnTo>
                    <a:pt x="5269611" y="447421"/>
                  </a:lnTo>
                  <a:lnTo>
                    <a:pt x="5237734" y="415671"/>
                  </a:lnTo>
                  <a:lnTo>
                    <a:pt x="5199507" y="391541"/>
                  </a:lnTo>
                  <a:lnTo>
                    <a:pt x="5156073" y="376047"/>
                  </a:lnTo>
                  <a:lnTo>
                    <a:pt x="5108829" y="370713"/>
                  </a:lnTo>
                  <a:lnTo>
                    <a:pt x="2525903" y="370713"/>
                  </a:lnTo>
                  <a:lnTo>
                    <a:pt x="2478659" y="376047"/>
                  </a:lnTo>
                  <a:lnTo>
                    <a:pt x="2435352" y="391541"/>
                  </a:lnTo>
                  <a:lnTo>
                    <a:pt x="2397125" y="415671"/>
                  </a:lnTo>
                  <a:lnTo>
                    <a:pt x="2365248" y="447421"/>
                  </a:lnTo>
                  <a:lnTo>
                    <a:pt x="2340864" y="485521"/>
                  </a:lnTo>
                  <a:lnTo>
                    <a:pt x="2325370" y="528701"/>
                  </a:lnTo>
                  <a:lnTo>
                    <a:pt x="2319909" y="575691"/>
                  </a:lnTo>
                  <a:lnTo>
                    <a:pt x="0" y="0"/>
                  </a:lnTo>
                  <a:lnTo>
                    <a:pt x="2319909" y="883031"/>
                  </a:lnTo>
                  <a:lnTo>
                    <a:pt x="2319909" y="1395349"/>
                  </a:lnTo>
                  <a:lnTo>
                    <a:pt x="2325370" y="1442339"/>
                  </a:lnTo>
                  <a:lnTo>
                    <a:pt x="2340864" y="1485519"/>
                  </a:lnTo>
                  <a:lnTo>
                    <a:pt x="2365248" y="1523492"/>
                  </a:lnTo>
                  <a:lnTo>
                    <a:pt x="2397125" y="1555242"/>
                  </a:lnTo>
                  <a:lnTo>
                    <a:pt x="2435352" y="1579372"/>
                  </a:lnTo>
                  <a:lnTo>
                    <a:pt x="2478659" y="1594739"/>
                  </a:lnTo>
                  <a:lnTo>
                    <a:pt x="2525903" y="1600200"/>
                  </a:lnTo>
                  <a:lnTo>
                    <a:pt x="5108829" y="1600200"/>
                  </a:lnTo>
                  <a:lnTo>
                    <a:pt x="5156073" y="1594739"/>
                  </a:lnTo>
                  <a:lnTo>
                    <a:pt x="5199507" y="1579372"/>
                  </a:lnTo>
                  <a:lnTo>
                    <a:pt x="5237734" y="1555242"/>
                  </a:lnTo>
                  <a:lnTo>
                    <a:pt x="5269611" y="1523492"/>
                  </a:lnTo>
                  <a:lnTo>
                    <a:pt x="5293868" y="1485519"/>
                  </a:lnTo>
                  <a:lnTo>
                    <a:pt x="5309362" y="1442339"/>
                  </a:lnTo>
                  <a:lnTo>
                    <a:pt x="5314823" y="1395349"/>
                  </a:lnTo>
                  <a:lnTo>
                    <a:pt x="5314823" y="575691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415276" y="4853051"/>
              <a:ext cx="5314950" cy="1600200"/>
            </a:xfrm>
            <a:custGeom>
              <a:avLst/>
              <a:gdLst/>
              <a:ahLst/>
              <a:cxnLst/>
              <a:rect l="l" t="t" r="r" b="b"/>
              <a:pathLst>
                <a:path w="5314950" h="1600200">
                  <a:moveTo>
                    <a:pt x="2525776" y="1600200"/>
                  </a:moveTo>
                  <a:lnTo>
                    <a:pt x="2478659" y="1594739"/>
                  </a:lnTo>
                  <a:lnTo>
                    <a:pt x="2435225" y="1579372"/>
                  </a:lnTo>
                  <a:lnTo>
                    <a:pt x="2396998" y="1555115"/>
                  </a:lnTo>
                  <a:lnTo>
                    <a:pt x="2365121" y="1523492"/>
                  </a:lnTo>
                  <a:lnTo>
                    <a:pt x="2340864" y="1485392"/>
                  </a:lnTo>
                  <a:lnTo>
                    <a:pt x="2325370" y="1442339"/>
                  </a:lnTo>
                  <a:lnTo>
                    <a:pt x="2319909" y="1395349"/>
                  </a:lnTo>
                  <a:lnTo>
                    <a:pt x="2319909" y="882904"/>
                  </a:lnTo>
                  <a:lnTo>
                    <a:pt x="0" y="0"/>
                  </a:lnTo>
                  <a:lnTo>
                    <a:pt x="2319909" y="575563"/>
                  </a:lnTo>
                  <a:lnTo>
                    <a:pt x="2325370" y="528574"/>
                  </a:lnTo>
                  <a:lnTo>
                    <a:pt x="2340864" y="485394"/>
                  </a:lnTo>
                  <a:lnTo>
                    <a:pt x="2365121" y="447421"/>
                  </a:lnTo>
                  <a:lnTo>
                    <a:pt x="2396998" y="415671"/>
                  </a:lnTo>
                  <a:lnTo>
                    <a:pt x="2435225" y="391413"/>
                  </a:lnTo>
                  <a:lnTo>
                    <a:pt x="2478659" y="376047"/>
                  </a:lnTo>
                  <a:lnTo>
                    <a:pt x="2525776" y="370586"/>
                  </a:lnTo>
                  <a:lnTo>
                    <a:pt x="2819019" y="370586"/>
                  </a:lnTo>
                  <a:lnTo>
                    <a:pt x="3567811" y="370586"/>
                  </a:lnTo>
                  <a:lnTo>
                    <a:pt x="5108829" y="370586"/>
                  </a:lnTo>
                  <a:lnTo>
                    <a:pt x="5156073" y="376047"/>
                  </a:lnTo>
                  <a:lnTo>
                    <a:pt x="5199380" y="391413"/>
                  </a:lnTo>
                  <a:lnTo>
                    <a:pt x="5237607" y="415671"/>
                  </a:lnTo>
                  <a:lnTo>
                    <a:pt x="5269483" y="447421"/>
                  </a:lnTo>
                  <a:lnTo>
                    <a:pt x="5293868" y="485394"/>
                  </a:lnTo>
                  <a:lnTo>
                    <a:pt x="5309362" y="528574"/>
                  </a:lnTo>
                  <a:lnTo>
                    <a:pt x="5314696" y="575563"/>
                  </a:lnTo>
                  <a:lnTo>
                    <a:pt x="5314696" y="882904"/>
                  </a:lnTo>
                  <a:lnTo>
                    <a:pt x="5314696" y="1395349"/>
                  </a:lnTo>
                  <a:lnTo>
                    <a:pt x="5309362" y="1442339"/>
                  </a:lnTo>
                  <a:lnTo>
                    <a:pt x="5293868" y="1485392"/>
                  </a:lnTo>
                  <a:lnTo>
                    <a:pt x="5269483" y="1523492"/>
                  </a:lnTo>
                  <a:lnTo>
                    <a:pt x="5237607" y="1555115"/>
                  </a:lnTo>
                  <a:lnTo>
                    <a:pt x="5199380" y="1579372"/>
                  </a:lnTo>
                  <a:lnTo>
                    <a:pt x="5156073" y="1594739"/>
                  </a:lnTo>
                  <a:lnTo>
                    <a:pt x="5108829" y="1600200"/>
                  </a:lnTo>
                  <a:lnTo>
                    <a:pt x="3567811" y="1600200"/>
                  </a:lnTo>
                  <a:lnTo>
                    <a:pt x="2819019" y="1600200"/>
                  </a:lnTo>
                  <a:lnTo>
                    <a:pt x="2525776" y="1600200"/>
                  </a:lnTo>
                  <a:close/>
                </a:path>
              </a:pathLst>
            </a:custGeom>
            <a:ln w="25400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9829800" y="5422900"/>
            <a:ext cx="2430145" cy="856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16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1E304D"/>
                </a:solidFill>
                <a:latin typeface="Arial"/>
                <a:cs typeface="Arial"/>
              </a:rPr>
              <a:t>NEPTUN</a:t>
            </a:r>
            <a:r>
              <a:rPr dirty="0" sz="1500" spc="-60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1E304D"/>
                </a:solidFill>
                <a:latin typeface="Arial"/>
                <a:cs typeface="Arial"/>
              </a:rPr>
              <a:t>DEEP</a:t>
            </a:r>
            <a:r>
              <a:rPr dirty="0" sz="1500" spc="-70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1E304D"/>
                </a:solidFill>
                <a:latin typeface="Arial"/>
                <a:cs typeface="Arial"/>
              </a:rPr>
              <a:t>GAS</a:t>
            </a:r>
            <a:r>
              <a:rPr dirty="0" sz="1500" spc="-5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1E304D"/>
                </a:solidFill>
                <a:latin typeface="Arial"/>
                <a:cs typeface="Arial"/>
              </a:rPr>
              <a:t>FIELD </a:t>
            </a:r>
            <a:r>
              <a:rPr dirty="0" sz="1500" spc="-10" b="1">
                <a:solidFill>
                  <a:srgbClr val="1E304D"/>
                </a:solidFill>
                <a:latin typeface="Arial"/>
                <a:cs typeface="Arial"/>
              </a:rPr>
              <a:t>(ROMANIA)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ts val="1435"/>
              </a:lnSpc>
              <a:spcBef>
                <a:spcPts val="75"/>
              </a:spcBef>
            </a:pPr>
            <a:r>
              <a:rPr dirty="0" sz="1200" spc="-10" b="1">
                <a:solidFill>
                  <a:srgbClr val="1E304D"/>
                </a:solidFill>
                <a:latin typeface="Arial"/>
                <a:cs typeface="Arial"/>
              </a:rPr>
              <a:t>Owner: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435"/>
              </a:lnSpc>
            </a:pP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OMV</a:t>
            </a:r>
            <a:r>
              <a:rPr dirty="0" sz="1200" spc="-6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Petrom</a:t>
            </a:r>
            <a:r>
              <a:rPr dirty="0" sz="1200" spc="-4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(50%),</a:t>
            </a:r>
            <a:r>
              <a:rPr dirty="0" sz="1200" spc="-8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Romgaz</a:t>
            </a:r>
            <a:r>
              <a:rPr dirty="0" sz="1200" spc="-4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1E304D"/>
                </a:solidFill>
                <a:latin typeface="Arial"/>
                <a:cs typeface="Arial"/>
              </a:rPr>
              <a:t>(50%)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773926" y="6869048"/>
            <a:ext cx="5035550" cy="969010"/>
            <a:chOff x="6773926" y="6869048"/>
            <a:chExt cx="5035550" cy="969010"/>
          </a:xfrm>
        </p:grpSpPr>
        <p:sp>
          <p:nvSpPr>
            <p:cNvPr id="30" name="object 30"/>
            <p:cNvSpPr/>
            <p:nvPr/>
          </p:nvSpPr>
          <p:spPr>
            <a:xfrm>
              <a:off x="6781800" y="6877049"/>
              <a:ext cx="5010150" cy="942975"/>
            </a:xfrm>
            <a:custGeom>
              <a:avLst/>
              <a:gdLst/>
              <a:ahLst/>
              <a:cxnLst/>
              <a:rect l="l" t="t" r="r" b="b"/>
              <a:pathLst>
                <a:path w="5010150" h="942975">
                  <a:moveTo>
                    <a:pt x="4852670" y="0"/>
                  </a:moveTo>
                  <a:lnTo>
                    <a:pt x="2785618" y="0"/>
                  </a:lnTo>
                  <a:lnTo>
                    <a:pt x="2735834" y="8001"/>
                  </a:lnTo>
                  <a:lnTo>
                    <a:pt x="2692654" y="30353"/>
                  </a:lnTo>
                  <a:lnTo>
                    <a:pt x="2658491" y="64389"/>
                  </a:lnTo>
                  <a:lnTo>
                    <a:pt x="2636139" y="107442"/>
                  </a:lnTo>
                  <a:lnTo>
                    <a:pt x="2628138" y="157099"/>
                  </a:lnTo>
                  <a:lnTo>
                    <a:pt x="2628138" y="550037"/>
                  </a:lnTo>
                  <a:lnTo>
                    <a:pt x="0" y="741426"/>
                  </a:lnTo>
                  <a:lnTo>
                    <a:pt x="2628138" y="785876"/>
                  </a:lnTo>
                  <a:lnTo>
                    <a:pt x="2636139" y="835533"/>
                  </a:lnTo>
                  <a:lnTo>
                    <a:pt x="2658491" y="878586"/>
                  </a:lnTo>
                  <a:lnTo>
                    <a:pt x="2692654" y="912622"/>
                  </a:lnTo>
                  <a:lnTo>
                    <a:pt x="2735834" y="934974"/>
                  </a:lnTo>
                  <a:lnTo>
                    <a:pt x="2785618" y="942975"/>
                  </a:lnTo>
                  <a:lnTo>
                    <a:pt x="4852670" y="942975"/>
                  </a:lnTo>
                  <a:lnTo>
                    <a:pt x="4902454" y="934974"/>
                  </a:lnTo>
                  <a:lnTo>
                    <a:pt x="4945634" y="912622"/>
                  </a:lnTo>
                  <a:lnTo>
                    <a:pt x="4979670" y="878586"/>
                  </a:lnTo>
                  <a:lnTo>
                    <a:pt x="5002022" y="835533"/>
                  </a:lnTo>
                  <a:lnTo>
                    <a:pt x="5010023" y="785876"/>
                  </a:lnTo>
                  <a:lnTo>
                    <a:pt x="5010023" y="157099"/>
                  </a:lnTo>
                  <a:lnTo>
                    <a:pt x="5002022" y="107442"/>
                  </a:lnTo>
                  <a:lnTo>
                    <a:pt x="4979670" y="64389"/>
                  </a:lnTo>
                  <a:lnTo>
                    <a:pt x="4945634" y="30353"/>
                  </a:lnTo>
                  <a:lnTo>
                    <a:pt x="4902454" y="8001"/>
                  </a:lnTo>
                  <a:lnTo>
                    <a:pt x="485267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786626" y="6881748"/>
              <a:ext cx="5010150" cy="943610"/>
            </a:xfrm>
            <a:custGeom>
              <a:avLst/>
              <a:gdLst/>
              <a:ahLst/>
              <a:cxnLst/>
              <a:rect l="l" t="t" r="r" b="b"/>
              <a:pathLst>
                <a:path w="5010150" h="943609">
                  <a:moveTo>
                    <a:pt x="2785618" y="943101"/>
                  </a:moveTo>
                  <a:lnTo>
                    <a:pt x="2735834" y="934973"/>
                  </a:lnTo>
                  <a:lnTo>
                    <a:pt x="2692527" y="912748"/>
                  </a:lnTo>
                  <a:lnTo>
                    <a:pt x="2658491" y="878713"/>
                  </a:lnTo>
                  <a:lnTo>
                    <a:pt x="2636139" y="835532"/>
                  </a:lnTo>
                  <a:lnTo>
                    <a:pt x="2628011" y="785875"/>
                  </a:lnTo>
                  <a:lnTo>
                    <a:pt x="0" y="741552"/>
                  </a:lnTo>
                  <a:lnTo>
                    <a:pt x="2628011" y="550163"/>
                  </a:lnTo>
                  <a:lnTo>
                    <a:pt x="2628011" y="157225"/>
                  </a:lnTo>
                  <a:lnTo>
                    <a:pt x="2636139" y="107568"/>
                  </a:lnTo>
                  <a:lnTo>
                    <a:pt x="2658491" y="64388"/>
                  </a:lnTo>
                  <a:lnTo>
                    <a:pt x="2692527" y="30352"/>
                  </a:lnTo>
                  <a:lnTo>
                    <a:pt x="2735834" y="8127"/>
                  </a:lnTo>
                  <a:lnTo>
                    <a:pt x="2785618" y="0"/>
                  </a:lnTo>
                  <a:lnTo>
                    <a:pt x="3025013" y="0"/>
                  </a:lnTo>
                  <a:lnTo>
                    <a:pt x="3620516" y="0"/>
                  </a:lnTo>
                  <a:lnTo>
                    <a:pt x="4852543" y="0"/>
                  </a:lnTo>
                  <a:lnTo>
                    <a:pt x="4902327" y="8127"/>
                  </a:lnTo>
                  <a:lnTo>
                    <a:pt x="4945507" y="30352"/>
                  </a:lnTo>
                  <a:lnTo>
                    <a:pt x="4979543" y="64388"/>
                  </a:lnTo>
                  <a:lnTo>
                    <a:pt x="5001895" y="107568"/>
                  </a:lnTo>
                  <a:lnTo>
                    <a:pt x="5009896" y="157225"/>
                  </a:lnTo>
                  <a:lnTo>
                    <a:pt x="5009896" y="550163"/>
                  </a:lnTo>
                  <a:lnTo>
                    <a:pt x="5009896" y="785875"/>
                  </a:lnTo>
                  <a:lnTo>
                    <a:pt x="5001895" y="835532"/>
                  </a:lnTo>
                  <a:lnTo>
                    <a:pt x="4979543" y="878713"/>
                  </a:lnTo>
                  <a:lnTo>
                    <a:pt x="4945507" y="912748"/>
                  </a:lnTo>
                  <a:lnTo>
                    <a:pt x="4902327" y="934973"/>
                  </a:lnTo>
                  <a:lnTo>
                    <a:pt x="4852543" y="943101"/>
                  </a:lnTo>
                  <a:lnTo>
                    <a:pt x="3620516" y="943101"/>
                  </a:lnTo>
                  <a:lnTo>
                    <a:pt x="3025013" y="943101"/>
                  </a:lnTo>
                  <a:lnTo>
                    <a:pt x="2785618" y="943101"/>
                  </a:lnTo>
                  <a:close/>
                </a:path>
              </a:pathLst>
            </a:custGeom>
            <a:ln w="25400">
              <a:solidFill>
                <a:srgbClr val="FF99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9492868" y="7034847"/>
            <a:ext cx="2025014" cy="676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1E304D"/>
                </a:solidFill>
                <a:latin typeface="Arial"/>
                <a:cs typeface="Arial"/>
              </a:rPr>
              <a:t>SAKARYA</a:t>
            </a:r>
            <a:r>
              <a:rPr dirty="0" sz="1500" spc="-60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1E304D"/>
                </a:solidFill>
                <a:latin typeface="Arial"/>
                <a:cs typeface="Arial"/>
              </a:rPr>
              <a:t>GAS</a:t>
            </a:r>
            <a:r>
              <a:rPr dirty="0" sz="1500" spc="-50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1E304D"/>
                </a:solidFill>
                <a:latin typeface="Arial"/>
                <a:cs typeface="Arial"/>
              </a:rPr>
              <a:t>FIELD (TURKEY)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200" b="1">
                <a:solidFill>
                  <a:srgbClr val="1E304D"/>
                </a:solidFill>
                <a:latin typeface="Arial"/>
                <a:cs typeface="Arial"/>
              </a:rPr>
              <a:t>Owner:</a:t>
            </a:r>
            <a:r>
              <a:rPr dirty="0" sz="1200" spc="-70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TPAO</a:t>
            </a:r>
            <a:r>
              <a:rPr dirty="0" sz="1200" spc="-2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E304D"/>
                </a:solidFill>
                <a:latin typeface="Arial"/>
                <a:cs typeface="Arial"/>
              </a:rPr>
              <a:t>(100%)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638800" y="3314700"/>
            <a:ext cx="266700" cy="276225"/>
          </a:xfrm>
          <a:custGeom>
            <a:avLst/>
            <a:gdLst/>
            <a:ahLst/>
            <a:cxnLst/>
            <a:rect l="l" t="t" r="r" b="b"/>
            <a:pathLst>
              <a:path w="266700" h="276225">
                <a:moveTo>
                  <a:pt x="133350" y="0"/>
                </a:moveTo>
                <a:lnTo>
                  <a:pt x="91313" y="6985"/>
                </a:lnTo>
                <a:lnTo>
                  <a:pt x="54610" y="26670"/>
                </a:lnTo>
                <a:lnTo>
                  <a:pt x="25780" y="56515"/>
                </a:lnTo>
                <a:lnTo>
                  <a:pt x="6857" y="94361"/>
                </a:lnTo>
                <a:lnTo>
                  <a:pt x="0" y="138049"/>
                </a:lnTo>
                <a:lnTo>
                  <a:pt x="6857" y="181737"/>
                </a:lnTo>
                <a:lnTo>
                  <a:pt x="25780" y="219583"/>
                </a:lnTo>
                <a:lnTo>
                  <a:pt x="54610" y="249428"/>
                </a:lnTo>
                <a:lnTo>
                  <a:pt x="91313" y="269113"/>
                </a:lnTo>
                <a:lnTo>
                  <a:pt x="133350" y="276098"/>
                </a:lnTo>
                <a:lnTo>
                  <a:pt x="175514" y="269113"/>
                </a:lnTo>
                <a:lnTo>
                  <a:pt x="212090" y="249428"/>
                </a:lnTo>
                <a:lnTo>
                  <a:pt x="241046" y="219583"/>
                </a:lnTo>
                <a:lnTo>
                  <a:pt x="259969" y="181737"/>
                </a:lnTo>
                <a:lnTo>
                  <a:pt x="266700" y="138049"/>
                </a:lnTo>
                <a:lnTo>
                  <a:pt x="259969" y="94361"/>
                </a:lnTo>
                <a:lnTo>
                  <a:pt x="241046" y="56515"/>
                </a:lnTo>
                <a:lnTo>
                  <a:pt x="212090" y="26670"/>
                </a:lnTo>
                <a:lnTo>
                  <a:pt x="175514" y="6985"/>
                </a:lnTo>
                <a:lnTo>
                  <a:pt x="133350" y="0"/>
                </a:lnTo>
                <a:close/>
              </a:path>
            </a:pathLst>
          </a:custGeom>
          <a:solidFill>
            <a:srgbClr val="3939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700140" y="5375211"/>
            <a:ext cx="2969260" cy="552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1E304D"/>
                </a:solidFill>
                <a:latin typeface="Arial"/>
                <a:cs typeface="Arial"/>
              </a:rPr>
              <a:t>PELICAN</a:t>
            </a:r>
            <a:r>
              <a:rPr dirty="0" sz="1800" spc="-8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1E304D"/>
                </a:solidFill>
                <a:latin typeface="Arial"/>
                <a:cs typeface="Arial"/>
              </a:rPr>
              <a:t>SOUTH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550">
                <a:latin typeface="Arial"/>
                <a:cs typeface="Arial"/>
              </a:rPr>
              <a:t>Reserves:</a:t>
            </a:r>
            <a:r>
              <a:rPr dirty="0" sz="1550" spc="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Est.</a:t>
            </a:r>
            <a:r>
              <a:rPr dirty="0" sz="1550" spc="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700</a:t>
            </a:r>
            <a:r>
              <a:rPr dirty="0" sz="1550" spc="8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–</a:t>
            </a:r>
            <a:r>
              <a:rPr dirty="0" sz="1550" spc="8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900</a:t>
            </a:r>
            <a:r>
              <a:rPr dirty="0" sz="1550" spc="5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BCF</a:t>
            </a:r>
            <a:r>
              <a:rPr dirty="0" baseline="18518" sz="1575" spc="-15">
                <a:latin typeface="Arial"/>
                <a:cs typeface="Arial"/>
              </a:rPr>
              <a:t>(3)</a:t>
            </a:r>
            <a:endParaRPr baseline="18518" sz="1575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63109" y="1985962"/>
            <a:ext cx="51117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1E304D"/>
                </a:solidFill>
                <a:latin typeface="Arial"/>
                <a:cs typeface="Arial"/>
              </a:rPr>
              <a:t>ANA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37709" y="2271141"/>
            <a:ext cx="1029969" cy="504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 marR="30480">
              <a:lnSpc>
                <a:spcPct val="100899"/>
              </a:lnSpc>
              <a:spcBef>
                <a:spcPts val="105"/>
              </a:spcBef>
            </a:pPr>
            <a:r>
              <a:rPr dirty="0" sz="1550" spc="-10">
                <a:latin typeface="Arial"/>
                <a:cs typeface="Arial"/>
              </a:rPr>
              <a:t>Reserves: </a:t>
            </a:r>
            <a:r>
              <a:rPr dirty="0" sz="1550">
                <a:latin typeface="Arial"/>
                <a:cs typeface="Arial"/>
              </a:rPr>
              <a:t>226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BCF</a:t>
            </a:r>
            <a:r>
              <a:rPr dirty="0" baseline="21164" sz="1575" spc="-15">
                <a:latin typeface="Arial"/>
                <a:cs typeface="Arial"/>
              </a:rPr>
              <a:t>(1)</a:t>
            </a:r>
            <a:endParaRPr baseline="21164" sz="1575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033384" y="3643312"/>
            <a:ext cx="2522220" cy="1210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0525">
              <a:lnSpc>
                <a:spcPct val="100000"/>
              </a:lnSpc>
              <a:spcBef>
                <a:spcPts val="100"/>
              </a:spcBef>
            </a:pPr>
            <a:r>
              <a:rPr dirty="0" sz="1800" spc="-40" b="1">
                <a:solidFill>
                  <a:srgbClr val="1E304D"/>
                </a:solidFill>
                <a:latin typeface="Arial"/>
                <a:cs typeface="Arial"/>
              </a:rPr>
              <a:t>LIRA-</a:t>
            </a:r>
            <a:r>
              <a:rPr dirty="0" sz="1800" spc="-25" b="1">
                <a:solidFill>
                  <a:srgbClr val="1E304D"/>
                </a:solidFill>
                <a:latin typeface="Arial"/>
                <a:cs typeface="Arial"/>
              </a:rPr>
              <a:t>1X</a:t>
            </a:r>
            <a:endParaRPr sz="1800">
              <a:latin typeface="Arial"/>
              <a:cs typeface="Arial"/>
            </a:endParaRPr>
          </a:p>
          <a:p>
            <a:pPr marL="390525">
              <a:lnSpc>
                <a:spcPct val="100000"/>
              </a:lnSpc>
              <a:spcBef>
                <a:spcPts val="120"/>
              </a:spcBef>
            </a:pPr>
            <a:r>
              <a:rPr dirty="0" sz="1550">
                <a:solidFill>
                  <a:srgbClr val="1E304D"/>
                </a:solidFill>
                <a:latin typeface="Arial"/>
                <a:cs typeface="Arial"/>
              </a:rPr>
              <a:t>Reserves:</a:t>
            </a:r>
            <a:r>
              <a:rPr dirty="0" sz="1550" spc="9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E304D"/>
                </a:solidFill>
                <a:latin typeface="Arial"/>
                <a:cs typeface="Arial"/>
              </a:rPr>
              <a:t>Est.</a:t>
            </a:r>
            <a:r>
              <a:rPr dirty="0" sz="1550" spc="8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E304D"/>
                </a:solidFill>
                <a:latin typeface="Arial"/>
                <a:cs typeface="Arial"/>
              </a:rPr>
              <a:t>1</a:t>
            </a:r>
            <a:r>
              <a:rPr dirty="0" sz="1550" spc="10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1E304D"/>
                </a:solidFill>
                <a:latin typeface="Arial"/>
                <a:cs typeface="Arial"/>
              </a:rPr>
              <a:t>TCF</a:t>
            </a:r>
            <a:r>
              <a:rPr dirty="0" baseline="18518" sz="1575" spc="-15">
                <a:solidFill>
                  <a:srgbClr val="1E304D"/>
                </a:solidFill>
                <a:latin typeface="Arial"/>
                <a:cs typeface="Arial"/>
              </a:rPr>
              <a:t>(2)</a:t>
            </a:r>
            <a:endParaRPr baseline="18518" sz="1575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040"/>
              </a:spcBef>
            </a:pPr>
            <a:r>
              <a:rPr dirty="0" sz="1800" spc="-10" b="1">
                <a:solidFill>
                  <a:srgbClr val="1E304D"/>
                </a:solidFill>
                <a:latin typeface="Arial"/>
                <a:cs typeface="Arial"/>
              </a:rPr>
              <a:t>DOMINO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1550">
                <a:solidFill>
                  <a:srgbClr val="1E304D"/>
                </a:solidFill>
                <a:latin typeface="Arial"/>
                <a:cs typeface="Arial"/>
              </a:rPr>
              <a:t>Reserves:</a:t>
            </a:r>
            <a:r>
              <a:rPr dirty="0" sz="1550" spc="7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E304D"/>
                </a:solidFill>
                <a:latin typeface="Arial"/>
                <a:cs typeface="Arial"/>
              </a:rPr>
              <a:t>Est.</a:t>
            </a:r>
            <a:r>
              <a:rPr dirty="0" sz="1550" spc="10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E304D"/>
                </a:solidFill>
                <a:latin typeface="Arial"/>
                <a:cs typeface="Arial"/>
              </a:rPr>
              <a:t>4</a:t>
            </a:r>
            <a:r>
              <a:rPr dirty="0" sz="1550" spc="9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1E304D"/>
                </a:solidFill>
                <a:latin typeface="Arial"/>
                <a:cs typeface="Arial"/>
              </a:rPr>
              <a:t>TCF</a:t>
            </a:r>
            <a:r>
              <a:rPr dirty="0" baseline="20833" sz="1800" spc="-15">
                <a:solidFill>
                  <a:srgbClr val="1E304D"/>
                </a:solidFill>
                <a:latin typeface="Arial"/>
                <a:cs typeface="Arial"/>
              </a:rPr>
              <a:t>(3)</a:t>
            </a:r>
            <a:endParaRPr baseline="20833" sz="18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258050" y="3200399"/>
            <a:ext cx="295275" cy="1752600"/>
          </a:xfrm>
          <a:custGeom>
            <a:avLst/>
            <a:gdLst/>
            <a:ahLst/>
            <a:cxnLst/>
            <a:rect l="l" t="t" r="r" b="b"/>
            <a:pathLst>
              <a:path w="295275" h="1752600">
                <a:moveTo>
                  <a:pt x="273685" y="136779"/>
                </a:moveTo>
                <a:lnTo>
                  <a:pt x="266700" y="93599"/>
                </a:lnTo>
                <a:lnTo>
                  <a:pt x="247269" y="56007"/>
                </a:lnTo>
                <a:lnTo>
                  <a:pt x="217551" y="26416"/>
                </a:lnTo>
                <a:lnTo>
                  <a:pt x="179959" y="6985"/>
                </a:lnTo>
                <a:lnTo>
                  <a:pt x="136779" y="0"/>
                </a:lnTo>
                <a:lnTo>
                  <a:pt x="93472" y="6985"/>
                </a:lnTo>
                <a:lnTo>
                  <a:pt x="56007" y="26416"/>
                </a:lnTo>
                <a:lnTo>
                  <a:pt x="26416" y="56007"/>
                </a:lnTo>
                <a:lnTo>
                  <a:pt x="6985" y="93599"/>
                </a:lnTo>
                <a:lnTo>
                  <a:pt x="0" y="136779"/>
                </a:lnTo>
                <a:lnTo>
                  <a:pt x="6985" y="180086"/>
                </a:lnTo>
                <a:lnTo>
                  <a:pt x="26416" y="217678"/>
                </a:lnTo>
                <a:lnTo>
                  <a:pt x="56007" y="247269"/>
                </a:lnTo>
                <a:lnTo>
                  <a:pt x="93472" y="266700"/>
                </a:lnTo>
                <a:lnTo>
                  <a:pt x="136779" y="273685"/>
                </a:lnTo>
                <a:lnTo>
                  <a:pt x="179959" y="266700"/>
                </a:lnTo>
                <a:lnTo>
                  <a:pt x="217551" y="247269"/>
                </a:lnTo>
                <a:lnTo>
                  <a:pt x="247269" y="217678"/>
                </a:lnTo>
                <a:lnTo>
                  <a:pt x="266700" y="180086"/>
                </a:lnTo>
                <a:lnTo>
                  <a:pt x="273685" y="136779"/>
                </a:lnTo>
                <a:close/>
              </a:path>
              <a:path w="295275" h="1752600">
                <a:moveTo>
                  <a:pt x="295275" y="1615440"/>
                </a:moveTo>
                <a:lnTo>
                  <a:pt x="288290" y="1572133"/>
                </a:lnTo>
                <a:lnTo>
                  <a:pt x="268859" y="1534541"/>
                </a:lnTo>
                <a:lnTo>
                  <a:pt x="239268" y="1504950"/>
                </a:lnTo>
                <a:lnTo>
                  <a:pt x="201676" y="1485519"/>
                </a:lnTo>
                <a:lnTo>
                  <a:pt x="158496" y="1478534"/>
                </a:lnTo>
                <a:lnTo>
                  <a:pt x="115189" y="1485519"/>
                </a:lnTo>
                <a:lnTo>
                  <a:pt x="77597" y="1504950"/>
                </a:lnTo>
                <a:lnTo>
                  <a:pt x="48006" y="1534541"/>
                </a:lnTo>
                <a:lnTo>
                  <a:pt x="28575" y="1572133"/>
                </a:lnTo>
                <a:lnTo>
                  <a:pt x="21590" y="1615440"/>
                </a:lnTo>
                <a:lnTo>
                  <a:pt x="28575" y="1658620"/>
                </a:lnTo>
                <a:lnTo>
                  <a:pt x="48006" y="1696212"/>
                </a:lnTo>
                <a:lnTo>
                  <a:pt x="77597" y="1725930"/>
                </a:lnTo>
                <a:lnTo>
                  <a:pt x="115189" y="1745361"/>
                </a:lnTo>
                <a:lnTo>
                  <a:pt x="158496" y="1752346"/>
                </a:lnTo>
                <a:lnTo>
                  <a:pt x="201676" y="1745361"/>
                </a:lnTo>
                <a:lnTo>
                  <a:pt x="239268" y="1725930"/>
                </a:lnTo>
                <a:lnTo>
                  <a:pt x="268859" y="1696212"/>
                </a:lnTo>
                <a:lnTo>
                  <a:pt x="288290" y="1658620"/>
                </a:lnTo>
                <a:lnTo>
                  <a:pt x="295275" y="1615440"/>
                </a:lnTo>
                <a:close/>
              </a:path>
            </a:pathLst>
          </a:custGeom>
          <a:solidFill>
            <a:srgbClr val="3939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3636645" y="6816090"/>
            <a:ext cx="1659889" cy="789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1E304D"/>
                </a:solidFill>
                <a:latin typeface="Arial"/>
                <a:cs typeface="Arial"/>
              </a:rPr>
              <a:t>SAKARYA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1550">
                <a:solidFill>
                  <a:srgbClr val="1E304D"/>
                </a:solidFill>
                <a:latin typeface="Arial"/>
                <a:cs typeface="Arial"/>
              </a:rPr>
              <a:t>Reserves:</a:t>
            </a:r>
            <a:r>
              <a:rPr dirty="0" sz="1550" spc="12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E304D"/>
                </a:solidFill>
                <a:latin typeface="Arial"/>
                <a:cs typeface="Arial"/>
              </a:rPr>
              <a:t>Est.</a:t>
            </a:r>
            <a:r>
              <a:rPr dirty="0" sz="1550" spc="11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 spc="-25">
                <a:solidFill>
                  <a:srgbClr val="1E304D"/>
                </a:solidFill>
                <a:latin typeface="Arial"/>
                <a:cs typeface="Arial"/>
              </a:rPr>
              <a:t>10</a:t>
            </a:r>
            <a:endParaRPr sz="15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dirty="0" sz="1550">
                <a:solidFill>
                  <a:srgbClr val="1E304D"/>
                </a:solidFill>
                <a:latin typeface="Arial"/>
                <a:cs typeface="Arial"/>
              </a:rPr>
              <a:t>-</a:t>
            </a:r>
            <a:r>
              <a:rPr dirty="0" sz="1550" spc="4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E304D"/>
                </a:solidFill>
                <a:latin typeface="Arial"/>
                <a:cs typeface="Arial"/>
              </a:rPr>
              <a:t>23</a:t>
            </a:r>
            <a:r>
              <a:rPr dirty="0" sz="1550" spc="4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1E304D"/>
                </a:solidFill>
                <a:latin typeface="Arial"/>
                <a:cs typeface="Arial"/>
              </a:rPr>
              <a:t>TCF</a:t>
            </a:r>
            <a:r>
              <a:rPr dirty="0" baseline="21164" sz="1575" spc="-15">
                <a:solidFill>
                  <a:srgbClr val="1E304D"/>
                </a:solidFill>
                <a:latin typeface="Arial"/>
                <a:cs typeface="Arial"/>
              </a:rPr>
              <a:t>(6)</a:t>
            </a:r>
            <a:endParaRPr baseline="21164" sz="1575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65114" y="1606867"/>
            <a:ext cx="75247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1E304D"/>
                </a:solidFill>
                <a:latin typeface="Arial"/>
                <a:cs typeface="Arial"/>
              </a:rPr>
              <a:t>DOINA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839714" y="1891601"/>
            <a:ext cx="188658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550">
                <a:solidFill>
                  <a:srgbClr val="1E304D"/>
                </a:solidFill>
                <a:latin typeface="Arial"/>
                <a:cs typeface="Arial"/>
              </a:rPr>
              <a:t>Reserves:</a:t>
            </a:r>
            <a:r>
              <a:rPr dirty="0" sz="1550" spc="11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56</a:t>
            </a:r>
            <a:r>
              <a:rPr dirty="0" sz="1550" spc="9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BCF</a:t>
            </a:r>
            <a:r>
              <a:rPr dirty="0" baseline="18518" sz="1575" spc="-15">
                <a:latin typeface="Arial"/>
                <a:cs typeface="Arial"/>
              </a:rPr>
              <a:t>(1)</a:t>
            </a:r>
            <a:endParaRPr baseline="18518" sz="1575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581400" y="2800350"/>
            <a:ext cx="4781550" cy="6896100"/>
            <a:chOff x="3581400" y="2800350"/>
            <a:chExt cx="4781550" cy="6896100"/>
          </a:xfrm>
        </p:grpSpPr>
        <p:sp>
          <p:nvSpPr>
            <p:cNvPr id="43" name="object 43"/>
            <p:cNvSpPr/>
            <p:nvPr/>
          </p:nvSpPr>
          <p:spPr>
            <a:xfrm>
              <a:off x="3581400" y="5295899"/>
              <a:ext cx="3962400" cy="4400550"/>
            </a:xfrm>
            <a:custGeom>
              <a:avLst/>
              <a:gdLst/>
              <a:ahLst/>
              <a:cxnLst/>
              <a:rect l="l" t="t" r="r" b="b"/>
              <a:pathLst>
                <a:path w="3962400" h="4400550">
                  <a:moveTo>
                    <a:pt x="273812" y="137160"/>
                  </a:moveTo>
                  <a:lnTo>
                    <a:pt x="266827" y="93853"/>
                  </a:lnTo>
                  <a:lnTo>
                    <a:pt x="247396" y="56134"/>
                  </a:lnTo>
                  <a:lnTo>
                    <a:pt x="217805" y="26416"/>
                  </a:lnTo>
                  <a:lnTo>
                    <a:pt x="180213" y="6985"/>
                  </a:lnTo>
                  <a:lnTo>
                    <a:pt x="136906" y="0"/>
                  </a:lnTo>
                  <a:lnTo>
                    <a:pt x="93599" y="6985"/>
                  </a:lnTo>
                  <a:lnTo>
                    <a:pt x="56007" y="26416"/>
                  </a:lnTo>
                  <a:lnTo>
                    <a:pt x="26416" y="56134"/>
                  </a:lnTo>
                  <a:lnTo>
                    <a:pt x="6985" y="93853"/>
                  </a:lnTo>
                  <a:lnTo>
                    <a:pt x="0" y="137160"/>
                  </a:lnTo>
                  <a:lnTo>
                    <a:pt x="6985" y="180467"/>
                  </a:lnTo>
                  <a:lnTo>
                    <a:pt x="26416" y="218059"/>
                  </a:lnTo>
                  <a:lnTo>
                    <a:pt x="56007" y="247650"/>
                  </a:lnTo>
                  <a:lnTo>
                    <a:pt x="93599" y="267208"/>
                  </a:lnTo>
                  <a:lnTo>
                    <a:pt x="136906" y="274066"/>
                  </a:lnTo>
                  <a:lnTo>
                    <a:pt x="180213" y="267208"/>
                  </a:lnTo>
                  <a:lnTo>
                    <a:pt x="217805" y="247650"/>
                  </a:lnTo>
                  <a:lnTo>
                    <a:pt x="247396" y="218059"/>
                  </a:lnTo>
                  <a:lnTo>
                    <a:pt x="266827" y="180467"/>
                  </a:lnTo>
                  <a:lnTo>
                    <a:pt x="273812" y="137160"/>
                  </a:lnTo>
                  <a:close/>
                </a:path>
                <a:path w="3962400" h="4400550">
                  <a:moveTo>
                    <a:pt x="3310128" y="2306955"/>
                  </a:moveTo>
                  <a:lnTo>
                    <a:pt x="3303143" y="2263648"/>
                  </a:lnTo>
                  <a:lnTo>
                    <a:pt x="3283712" y="2226056"/>
                  </a:lnTo>
                  <a:lnTo>
                    <a:pt x="3253994" y="2196338"/>
                  </a:lnTo>
                  <a:lnTo>
                    <a:pt x="3216402" y="2176907"/>
                  </a:lnTo>
                  <a:lnTo>
                    <a:pt x="3173095" y="2169922"/>
                  </a:lnTo>
                  <a:lnTo>
                    <a:pt x="3129788" y="2176907"/>
                  </a:lnTo>
                  <a:lnTo>
                    <a:pt x="3092196" y="2196338"/>
                  </a:lnTo>
                  <a:lnTo>
                    <a:pt x="3062605" y="2226056"/>
                  </a:lnTo>
                  <a:lnTo>
                    <a:pt x="3043174" y="2263648"/>
                  </a:lnTo>
                  <a:lnTo>
                    <a:pt x="3036189" y="2306955"/>
                  </a:lnTo>
                  <a:lnTo>
                    <a:pt x="3043174" y="2350262"/>
                  </a:lnTo>
                  <a:lnTo>
                    <a:pt x="3062605" y="2387854"/>
                  </a:lnTo>
                  <a:lnTo>
                    <a:pt x="3092196" y="2417572"/>
                  </a:lnTo>
                  <a:lnTo>
                    <a:pt x="3129788" y="2437003"/>
                  </a:lnTo>
                  <a:lnTo>
                    <a:pt x="3173095" y="2443988"/>
                  </a:lnTo>
                  <a:lnTo>
                    <a:pt x="3216402" y="2437003"/>
                  </a:lnTo>
                  <a:lnTo>
                    <a:pt x="3253994" y="2417572"/>
                  </a:lnTo>
                  <a:lnTo>
                    <a:pt x="3283712" y="2387854"/>
                  </a:lnTo>
                  <a:lnTo>
                    <a:pt x="3303143" y="2350262"/>
                  </a:lnTo>
                  <a:lnTo>
                    <a:pt x="3310128" y="2306955"/>
                  </a:lnTo>
                  <a:close/>
                </a:path>
                <a:path w="3962400" h="4400550">
                  <a:moveTo>
                    <a:pt x="3962146" y="4263339"/>
                  </a:moveTo>
                  <a:lnTo>
                    <a:pt x="3955161" y="4220032"/>
                  </a:lnTo>
                  <a:lnTo>
                    <a:pt x="3935730" y="4182427"/>
                  </a:lnTo>
                  <a:lnTo>
                    <a:pt x="3906012" y="4152760"/>
                  </a:lnTo>
                  <a:lnTo>
                    <a:pt x="3868420" y="4133316"/>
                  </a:lnTo>
                  <a:lnTo>
                    <a:pt x="3825113" y="4126319"/>
                  </a:lnTo>
                  <a:lnTo>
                    <a:pt x="3781806" y="4133316"/>
                  </a:lnTo>
                  <a:lnTo>
                    <a:pt x="3744214" y="4152760"/>
                  </a:lnTo>
                  <a:lnTo>
                    <a:pt x="3714623" y="4182427"/>
                  </a:lnTo>
                  <a:lnTo>
                    <a:pt x="3695192" y="4220032"/>
                  </a:lnTo>
                  <a:lnTo>
                    <a:pt x="3688207" y="4263339"/>
                  </a:lnTo>
                  <a:lnTo>
                    <a:pt x="3695192" y="4306659"/>
                  </a:lnTo>
                  <a:lnTo>
                    <a:pt x="3714623" y="4344276"/>
                  </a:lnTo>
                  <a:lnTo>
                    <a:pt x="3744214" y="4373931"/>
                  </a:lnTo>
                  <a:lnTo>
                    <a:pt x="3781806" y="4393374"/>
                  </a:lnTo>
                  <a:lnTo>
                    <a:pt x="3825113" y="4400359"/>
                  </a:lnTo>
                  <a:lnTo>
                    <a:pt x="3868420" y="4393374"/>
                  </a:lnTo>
                  <a:lnTo>
                    <a:pt x="3906012" y="4373931"/>
                  </a:lnTo>
                  <a:lnTo>
                    <a:pt x="3935730" y="4344276"/>
                  </a:lnTo>
                  <a:lnTo>
                    <a:pt x="3955161" y="4306659"/>
                  </a:lnTo>
                  <a:lnTo>
                    <a:pt x="3962146" y="4263339"/>
                  </a:lnTo>
                  <a:close/>
                </a:path>
              </a:pathLst>
            </a:custGeom>
            <a:solidFill>
              <a:srgbClr val="3939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5391150" y="2800349"/>
              <a:ext cx="2971800" cy="4533900"/>
            </a:xfrm>
            <a:custGeom>
              <a:avLst/>
              <a:gdLst/>
              <a:ahLst/>
              <a:cxnLst/>
              <a:rect l="l" t="t" r="r" b="b"/>
              <a:pathLst>
                <a:path w="2971800" h="4533900">
                  <a:moveTo>
                    <a:pt x="821182" y="763143"/>
                  </a:moveTo>
                  <a:lnTo>
                    <a:pt x="821055" y="678053"/>
                  </a:lnTo>
                  <a:lnTo>
                    <a:pt x="795528" y="690880"/>
                  </a:lnTo>
                  <a:lnTo>
                    <a:pt x="447802" y="0"/>
                  </a:lnTo>
                  <a:lnTo>
                    <a:pt x="430657" y="8636"/>
                  </a:lnTo>
                  <a:lnTo>
                    <a:pt x="778510" y="699516"/>
                  </a:lnTo>
                  <a:lnTo>
                    <a:pt x="752983" y="712343"/>
                  </a:lnTo>
                  <a:lnTo>
                    <a:pt x="821182" y="763143"/>
                  </a:lnTo>
                  <a:close/>
                </a:path>
                <a:path w="2971800" h="4533900">
                  <a:moveTo>
                    <a:pt x="1024890" y="4495800"/>
                  </a:moveTo>
                  <a:lnTo>
                    <a:pt x="948690" y="4457827"/>
                  </a:lnTo>
                  <a:lnTo>
                    <a:pt x="948690" y="4486275"/>
                  </a:lnTo>
                  <a:lnTo>
                    <a:pt x="0" y="4486275"/>
                  </a:lnTo>
                  <a:lnTo>
                    <a:pt x="0" y="4505325"/>
                  </a:lnTo>
                  <a:lnTo>
                    <a:pt x="948690" y="4505325"/>
                  </a:lnTo>
                  <a:lnTo>
                    <a:pt x="948690" y="4533900"/>
                  </a:lnTo>
                  <a:lnTo>
                    <a:pt x="1024890" y="4495800"/>
                  </a:lnTo>
                  <a:close/>
                </a:path>
                <a:path w="2971800" h="4533900">
                  <a:moveTo>
                    <a:pt x="2249043" y="1775079"/>
                  </a:moveTo>
                  <a:lnTo>
                    <a:pt x="2172716" y="1737106"/>
                  </a:lnTo>
                  <a:lnTo>
                    <a:pt x="2172716" y="1813179"/>
                  </a:lnTo>
                  <a:lnTo>
                    <a:pt x="2249043" y="1775079"/>
                  </a:lnTo>
                  <a:close/>
                </a:path>
                <a:path w="2971800" h="4533900">
                  <a:moveTo>
                    <a:pt x="2971292" y="998474"/>
                  </a:moveTo>
                  <a:lnTo>
                    <a:pt x="2970530" y="979297"/>
                  </a:lnTo>
                  <a:lnTo>
                    <a:pt x="2524506" y="998474"/>
                  </a:lnTo>
                  <a:lnTo>
                    <a:pt x="2523236" y="969899"/>
                  </a:lnTo>
                  <a:lnTo>
                    <a:pt x="2448687" y="1011174"/>
                  </a:lnTo>
                  <a:lnTo>
                    <a:pt x="2526665" y="1045972"/>
                  </a:lnTo>
                  <a:lnTo>
                    <a:pt x="2525395" y="1017524"/>
                  </a:lnTo>
                  <a:lnTo>
                    <a:pt x="2971292" y="998474"/>
                  </a:lnTo>
                  <a:close/>
                </a:path>
              </a:pathLst>
            </a:custGeom>
            <a:solidFill>
              <a:srgbClr val="3736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086475" y="3600450"/>
              <a:ext cx="276225" cy="276225"/>
            </a:xfrm>
            <a:custGeom>
              <a:avLst/>
              <a:gdLst/>
              <a:ahLst/>
              <a:cxnLst/>
              <a:rect l="l" t="t" r="r" b="b"/>
              <a:pathLst>
                <a:path w="276225" h="276225">
                  <a:moveTo>
                    <a:pt x="138175" y="0"/>
                  </a:moveTo>
                  <a:lnTo>
                    <a:pt x="94487" y="6985"/>
                  </a:lnTo>
                  <a:lnTo>
                    <a:pt x="56514" y="26670"/>
                  </a:lnTo>
                  <a:lnTo>
                    <a:pt x="26669" y="56515"/>
                  </a:lnTo>
                  <a:lnTo>
                    <a:pt x="6984" y="94488"/>
                  </a:lnTo>
                  <a:lnTo>
                    <a:pt x="0" y="138176"/>
                  </a:lnTo>
                  <a:lnTo>
                    <a:pt x="6984" y="181737"/>
                  </a:lnTo>
                  <a:lnTo>
                    <a:pt x="26669" y="219710"/>
                  </a:lnTo>
                  <a:lnTo>
                    <a:pt x="56514" y="249554"/>
                  </a:lnTo>
                  <a:lnTo>
                    <a:pt x="94487" y="269240"/>
                  </a:lnTo>
                  <a:lnTo>
                    <a:pt x="138175" y="276225"/>
                  </a:lnTo>
                  <a:lnTo>
                    <a:pt x="181736" y="269240"/>
                  </a:lnTo>
                  <a:lnTo>
                    <a:pt x="219709" y="249554"/>
                  </a:lnTo>
                  <a:lnTo>
                    <a:pt x="249554" y="219710"/>
                  </a:lnTo>
                  <a:lnTo>
                    <a:pt x="269239" y="181737"/>
                  </a:lnTo>
                  <a:lnTo>
                    <a:pt x="276224" y="138176"/>
                  </a:lnTo>
                  <a:lnTo>
                    <a:pt x="269239" y="94488"/>
                  </a:lnTo>
                  <a:lnTo>
                    <a:pt x="249554" y="56515"/>
                  </a:lnTo>
                  <a:lnTo>
                    <a:pt x="219709" y="26670"/>
                  </a:lnTo>
                  <a:lnTo>
                    <a:pt x="181736" y="6985"/>
                  </a:lnTo>
                  <a:lnTo>
                    <a:pt x="1381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6091301" y="3605148"/>
              <a:ext cx="276225" cy="276860"/>
            </a:xfrm>
            <a:custGeom>
              <a:avLst/>
              <a:gdLst/>
              <a:ahLst/>
              <a:cxnLst/>
              <a:rect l="l" t="t" r="r" b="b"/>
              <a:pathLst>
                <a:path w="276225" h="276860">
                  <a:moveTo>
                    <a:pt x="0" y="138175"/>
                  </a:moveTo>
                  <a:lnTo>
                    <a:pt x="6985" y="94614"/>
                  </a:lnTo>
                  <a:lnTo>
                    <a:pt x="26543" y="56641"/>
                  </a:lnTo>
                  <a:lnTo>
                    <a:pt x="56515" y="26669"/>
                  </a:lnTo>
                  <a:lnTo>
                    <a:pt x="94488" y="7111"/>
                  </a:lnTo>
                  <a:lnTo>
                    <a:pt x="138049" y="0"/>
                  </a:lnTo>
                  <a:lnTo>
                    <a:pt x="181737" y="7111"/>
                  </a:lnTo>
                  <a:lnTo>
                    <a:pt x="219583" y="26669"/>
                  </a:lnTo>
                  <a:lnTo>
                    <a:pt x="249554" y="56641"/>
                  </a:lnTo>
                  <a:lnTo>
                    <a:pt x="269113" y="94614"/>
                  </a:lnTo>
                  <a:lnTo>
                    <a:pt x="276225" y="138175"/>
                  </a:lnTo>
                  <a:lnTo>
                    <a:pt x="269113" y="181863"/>
                  </a:lnTo>
                  <a:lnTo>
                    <a:pt x="249554" y="219709"/>
                  </a:lnTo>
                  <a:lnTo>
                    <a:pt x="219583" y="249681"/>
                  </a:lnTo>
                  <a:lnTo>
                    <a:pt x="181737" y="269239"/>
                  </a:lnTo>
                  <a:lnTo>
                    <a:pt x="138049" y="276352"/>
                  </a:lnTo>
                  <a:lnTo>
                    <a:pt x="94488" y="269239"/>
                  </a:lnTo>
                  <a:lnTo>
                    <a:pt x="56515" y="249681"/>
                  </a:lnTo>
                  <a:lnTo>
                    <a:pt x="26543" y="219709"/>
                  </a:lnTo>
                  <a:lnTo>
                    <a:pt x="6985" y="181863"/>
                  </a:lnTo>
                  <a:lnTo>
                    <a:pt x="0" y="138175"/>
                  </a:lnTo>
                  <a:close/>
                </a:path>
              </a:pathLst>
            </a:custGeom>
            <a:ln w="25400">
              <a:solidFill>
                <a:srgbClr val="1E3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6169025" y="3606800"/>
            <a:ext cx="126364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5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6707251" y="4164076"/>
            <a:ext cx="301625" cy="301625"/>
            <a:chOff x="6707251" y="4164076"/>
            <a:chExt cx="301625" cy="301625"/>
          </a:xfrm>
        </p:grpSpPr>
        <p:sp>
          <p:nvSpPr>
            <p:cNvPr id="49" name="object 49"/>
            <p:cNvSpPr/>
            <p:nvPr/>
          </p:nvSpPr>
          <p:spPr>
            <a:xfrm>
              <a:off x="6715125" y="4171950"/>
              <a:ext cx="276225" cy="276225"/>
            </a:xfrm>
            <a:custGeom>
              <a:avLst/>
              <a:gdLst/>
              <a:ahLst/>
              <a:cxnLst/>
              <a:rect l="l" t="t" r="r" b="b"/>
              <a:pathLst>
                <a:path w="276225" h="276225">
                  <a:moveTo>
                    <a:pt x="138175" y="0"/>
                  </a:moveTo>
                  <a:lnTo>
                    <a:pt x="94487" y="6985"/>
                  </a:lnTo>
                  <a:lnTo>
                    <a:pt x="56514" y="26670"/>
                  </a:lnTo>
                  <a:lnTo>
                    <a:pt x="26669" y="56515"/>
                  </a:lnTo>
                  <a:lnTo>
                    <a:pt x="6984" y="94361"/>
                  </a:lnTo>
                  <a:lnTo>
                    <a:pt x="0" y="138049"/>
                  </a:lnTo>
                  <a:lnTo>
                    <a:pt x="6984" y="181610"/>
                  </a:lnTo>
                  <a:lnTo>
                    <a:pt x="26669" y="219583"/>
                  </a:lnTo>
                  <a:lnTo>
                    <a:pt x="56514" y="249428"/>
                  </a:lnTo>
                  <a:lnTo>
                    <a:pt x="94487" y="269113"/>
                  </a:lnTo>
                  <a:lnTo>
                    <a:pt x="138175" y="276098"/>
                  </a:lnTo>
                  <a:lnTo>
                    <a:pt x="181736" y="269113"/>
                  </a:lnTo>
                  <a:lnTo>
                    <a:pt x="219709" y="249428"/>
                  </a:lnTo>
                  <a:lnTo>
                    <a:pt x="249554" y="219583"/>
                  </a:lnTo>
                  <a:lnTo>
                    <a:pt x="269239" y="181610"/>
                  </a:lnTo>
                  <a:lnTo>
                    <a:pt x="276224" y="138049"/>
                  </a:lnTo>
                  <a:lnTo>
                    <a:pt x="269239" y="94361"/>
                  </a:lnTo>
                  <a:lnTo>
                    <a:pt x="249554" y="56515"/>
                  </a:lnTo>
                  <a:lnTo>
                    <a:pt x="219709" y="26670"/>
                  </a:lnTo>
                  <a:lnTo>
                    <a:pt x="181736" y="6985"/>
                  </a:lnTo>
                  <a:lnTo>
                    <a:pt x="1381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719951" y="4176776"/>
              <a:ext cx="276225" cy="276225"/>
            </a:xfrm>
            <a:custGeom>
              <a:avLst/>
              <a:gdLst/>
              <a:ahLst/>
              <a:cxnLst/>
              <a:rect l="l" t="t" r="r" b="b"/>
              <a:pathLst>
                <a:path w="276225" h="276225">
                  <a:moveTo>
                    <a:pt x="0" y="138049"/>
                  </a:moveTo>
                  <a:lnTo>
                    <a:pt x="6985" y="94361"/>
                  </a:lnTo>
                  <a:lnTo>
                    <a:pt x="26543" y="56388"/>
                  </a:lnTo>
                  <a:lnTo>
                    <a:pt x="56515" y="26543"/>
                  </a:lnTo>
                  <a:lnTo>
                    <a:pt x="94488" y="6985"/>
                  </a:lnTo>
                  <a:lnTo>
                    <a:pt x="138049" y="0"/>
                  </a:lnTo>
                  <a:lnTo>
                    <a:pt x="181737" y="6985"/>
                  </a:lnTo>
                  <a:lnTo>
                    <a:pt x="219583" y="26543"/>
                  </a:lnTo>
                  <a:lnTo>
                    <a:pt x="249554" y="56388"/>
                  </a:lnTo>
                  <a:lnTo>
                    <a:pt x="269113" y="94361"/>
                  </a:lnTo>
                  <a:lnTo>
                    <a:pt x="276225" y="138049"/>
                  </a:lnTo>
                  <a:lnTo>
                    <a:pt x="269113" y="181610"/>
                  </a:lnTo>
                  <a:lnTo>
                    <a:pt x="249554" y="219456"/>
                  </a:lnTo>
                  <a:lnTo>
                    <a:pt x="219583" y="249428"/>
                  </a:lnTo>
                  <a:lnTo>
                    <a:pt x="181737" y="268986"/>
                  </a:lnTo>
                  <a:lnTo>
                    <a:pt x="138049" y="276098"/>
                  </a:lnTo>
                  <a:lnTo>
                    <a:pt x="94488" y="268986"/>
                  </a:lnTo>
                  <a:lnTo>
                    <a:pt x="56515" y="249428"/>
                  </a:lnTo>
                  <a:lnTo>
                    <a:pt x="26543" y="219456"/>
                  </a:lnTo>
                  <a:lnTo>
                    <a:pt x="6985" y="181610"/>
                  </a:lnTo>
                  <a:lnTo>
                    <a:pt x="0" y="138049"/>
                  </a:lnTo>
                  <a:close/>
                </a:path>
              </a:pathLst>
            </a:custGeom>
            <a:ln w="25400">
              <a:solidFill>
                <a:srgbClr val="1E3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6791959" y="4180903"/>
            <a:ext cx="126364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5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7307326" y="4354576"/>
            <a:ext cx="301625" cy="301625"/>
            <a:chOff x="7307326" y="4354576"/>
            <a:chExt cx="301625" cy="301625"/>
          </a:xfrm>
        </p:grpSpPr>
        <p:sp>
          <p:nvSpPr>
            <p:cNvPr id="53" name="object 53"/>
            <p:cNvSpPr/>
            <p:nvPr/>
          </p:nvSpPr>
          <p:spPr>
            <a:xfrm>
              <a:off x="7315200" y="4362450"/>
              <a:ext cx="276225" cy="276225"/>
            </a:xfrm>
            <a:custGeom>
              <a:avLst/>
              <a:gdLst/>
              <a:ahLst/>
              <a:cxnLst/>
              <a:rect l="l" t="t" r="r" b="b"/>
              <a:pathLst>
                <a:path w="276225" h="276225">
                  <a:moveTo>
                    <a:pt x="138049" y="0"/>
                  </a:moveTo>
                  <a:lnTo>
                    <a:pt x="94361" y="6985"/>
                  </a:lnTo>
                  <a:lnTo>
                    <a:pt x="56515" y="26670"/>
                  </a:lnTo>
                  <a:lnTo>
                    <a:pt x="26670" y="56515"/>
                  </a:lnTo>
                  <a:lnTo>
                    <a:pt x="6985" y="94488"/>
                  </a:lnTo>
                  <a:lnTo>
                    <a:pt x="0" y="138049"/>
                  </a:lnTo>
                  <a:lnTo>
                    <a:pt x="6985" y="181737"/>
                  </a:lnTo>
                  <a:lnTo>
                    <a:pt x="26670" y="219710"/>
                  </a:lnTo>
                  <a:lnTo>
                    <a:pt x="56515" y="249554"/>
                  </a:lnTo>
                  <a:lnTo>
                    <a:pt x="94361" y="269240"/>
                  </a:lnTo>
                  <a:lnTo>
                    <a:pt x="138049" y="276225"/>
                  </a:lnTo>
                  <a:lnTo>
                    <a:pt x="181610" y="269240"/>
                  </a:lnTo>
                  <a:lnTo>
                    <a:pt x="219583" y="249554"/>
                  </a:lnTo>
                  <a:lnTo>
                    <a:pt x="249428" y="219710"/>
                  </a:lnTo>
                  <a:lnTo>
                    <a:pt x="269113" y="181737"/>
                  </a:lnTo>
                  <a:lnTo>
                    <a:pt x="276098" y="138049"/>
                  </a:lnTo>
                  <a:lnTo>
                    <a:pt x="269113" y="94488"/>
                  </a:lnTo>
                  <a:lnTo>
                    <a:pt x="249428" y="56515"/>
                  </a:lnTo>
                  <a:lnTo>
                    <a:pt x="219583" y="26670"/>
                  </a:lnTo>
                  <a:lnTo>
                    <a:pt x="181610" y="6985"/>
                  </a:lnTo>
                  <a:lnTo>
                    <a:pt x="1380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320026" y="4367276"/>
              <a:ext cx="276225" cy="276225"/>
            </a:xfrm>
            <a:custGeom>
              <a:avLst/>
              <a:gdLst/>
              <a:ahLst/>
              <a:cxnLst/>
              <a:rect l="l" t="t" r="r" b="b"/>
              <a:pathLst>
                <a:path w="276225" h="276225">
                  <a:moveTo>
                    <a:pt x="0" y="138049"/>
                  </a:moveTo>
                  <a:lnTo>
                    <a:pt x="6985" y="94361"/>
                  </a:lnTo>
                  <a:lnTo>
                    <a:pt x="26543" y="56515"/>
                  </a:lnTo>
                  <a:lnTo>
                    <a:pt x="56388" y="26543"/>
                  </a:lnTo>
                  <a:lnTo>
                    <a:pt x="94361" y="6985"/>
                  </a:lnTo>
                  <a:lnTo>
                    <a:pt x="138049" y="0"/>
                  </a:lnTo>
                  <a:lnTo>
                    <a:pt x="181610" y="6985"/>
                  </a:lnTo>
                  <a:lnTo>
                    <a:pt x="219456" y="26543"/>
                  </a:lnTo>
                  <a:lnTo>
                    <a:pt x="249428" y="56515"/>
                  </a:lnTo>
                  <a:lnTo>
                    <a:pt x="268986" y="94361"/>
                  </a:lnTo>
                  <a:lnTo>
                    <a:pt x="275971" y="138049"/>
                  </a:lnTo>
                  <a:lnTo>
                    <a:pt x="268986" y="181610"/>
                  </a:lnTo>
                  <a:lnTo>
                    <a:pt x="249428" y="219583"/>
                  </a:lnTo>
                  <a:lnTo>
                    <a:pt x="219456" y="249555"/>
                  </a:lnTo>
                  <a:lnTo>
                    <a:pt x="181610" y="269113"/>
                  </a:lnTo>
                  <a:lnTo>
                    <a:pt x="138049" y="276225"/>
                  </a:lnTo>
                  <a:lnTo>
                    <a:pt x="94361" y="269113"/>
                  </a:lnTo>
                  <a:lnTo>
                    <a:pt x="56388" y="249555"/>
                  </a:lnTo>
                  <a:lnTo>
                    <a:pt x="26543" y="219583"/>
                  </a:lnTo>
                  <a:lnTo>
                    <a:pt x="6985" y="181610"/>
                  </a:lnTo>
                  <a:lnTo>
                    <a:pt x="0" y="138049"/>
                  </a:lnTo>
                  <a:close/>
                </a:path>
              </a:pathLst>
            </a:custGeom>
            <a:ln w="25400">
              <a:solidFill>
                <a:srgbClr val="1E3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7399019" y="4372927"/>
            <a:ext cx="126364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50"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6383401" y="3440048"/>
            <a:ext cx="301625" cy="301625"/>
            <a:chOff x="6383401" y="3440048"/>
            <a:chExt cx="301625" cy="301625"/>
          </a:xfrm>
        </p:grpSpPr>
        <p:sp>
          <p:nvSpPr>
            <p:cNvPr id="57" name="object 57"/>
            <p:cNvSpPr/>
            <p:nvPr/>
          </p:nvSpPr>
          <p:spPr>
            <a:xfrm>
              <a:off x="6391275" y="3448049"/>
              <a:ext cx="276225" cy="276225"/>
            </a:xfrm>
            <a:custGeom>
              <a:avLst/>
              <a:gdLst/>
              <a:ahLst/>
              <a:cxnLst/>
              <a:rect l="l" t="t" r="r" b="b"/>
              <a:pathLst>
                <a:path w="276225" h="276225">
                  <a:moveTo>
                    <a:pt x="138049" y="0"/>
                  </a:moveTo>
                  <a:lnTo>
                    <a:pt x="94488" y="6985"/>
                  </a:lnTo>
                  <a:lnTo>
                    <a:pt x="56515" y="26670"/>
                  </a:lnTo>
                  <a:lnTo>
                    <a:pt x="26670" y="56515"/>
                  </a:lnTo>
                  <a:lnTo>
                    <a:pt x="6985" y="94488"/>
                  </a:lnTo>
                  <a:lnTo>
                    <a:pt x="0" y="138049"/>
                  </a:lnTo>
                  <a:lnTo>
                    <a:pt x="6985" y="181737"/>
                  </a:lnTo>
                  <a:lnTo>
                    <a:pt x="26670" y="219583"/>
                  </a:lnTo>
                  <a:lnTo>
                    <a:pt x="56515" y="249428"/>
                  </a:lnTo>
                  <a:lnTo>
                    <a:pt x="94488" y="269113"/>
                  </a:lnTo>
                  <a:lnTo>
                    <a:pt x="138049" y="276098"/>
                  </a:lnTo>
                  <a:lnTo>
                    <a:pt x="181737" y="269113"/>
                  </a:lnTo>
                  <a:lnTo>
                    <a:pt x="219583" y="249428"/>
                  </a:lnTo>
                  <a:lnTo>
                    <a:pt x="249428" y="219583"/>
                  </a:lnTo>
                  <a:lnTo>
                    <a:pt x="269113" y="181737"/>
                  </a:lnTo>
                  <a:lnTo>
                    <a:pt x="276098" y="138049"/>
                  </a:lnTo>
                  <a:lnTo>
                    <a:pt x="269113" y="94488"/>
                  </a:lnTo>
                  <a:lnTo>
                    <a:pt x="249428" y="56515"/>
                  </a:lnTo>
                  <a:lnTo>
                    <a:pt x="219583" y="26670"/>
                  </a:lnTo>
                  <a:lnTo>
                    <a:pt x="181737" y="6985"/>
                  </a:lnTo>
                  <a:lnTo>
                    <a:pt x="1380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6396101" y="3452748"/>
              <a:ext cx="276225" cy="276225"/>
            </a:xfrm>
            <a:custGeom>
              <a:avLst/>
              <a:gdLst/>
              <a:ahLst/>
              <a:cxnLst/>
              <a:rect l="l" t="t" r="r" b="b"/>
              <a:pathLst>
                <a:path w="276225" h="276225">
                  <a:moveTo>
                    <a:pt x="0" y="138049"/>
                  </a:moveTo>
                  <a:lnTo>
                    <a:pt x="6985" y="94488"/>
                  </a:lnTo>
                  <a:lnTo>
                    <a:pt x="26543" y="56642"/>
                  </a:lnTo>
                  <a:lnTo>
                    <a:pt x="56515" y="26670"/>
                  </a:lnTo>
                  <a:lnTo>
                    <a:pt x="94361" y="7112"/>
                  </a:lnTo>
                  <a:lnTo>
                    <a:pt x="137922" y="0"/>
                  </a:lnTo>
                  <a:lnTo>
                    <a:pt x="181610" y="7112"/>
                  </a:lnTo>
                  <a:lnTo>
                    <a:pt x="219583" y="26670"/>
                  </a:lnTo>
                  <a:lnTo>
                    <a:pt x="249428" y="56642"/>
                  </a:lnTo>
                  <a:lnTo>
                    <a:pt x="268986" y="94488"/>
                  </a:lnTo>
                  <a:lnTo>
                    <a:pt x="275971" y="138049"/>
                  </a:lnTo>
                  <a:lnTo>
                    <a:pt x="268986" y="181737"/>
                  </a:lnTo>
                  <a:lnTo>
                    <a:pt x="249428" y="219710"/>
                  </a:lnTo>
                  <a:lnTo>
                    <a:pt x="219583" y="249555"/>
                  </a:lnTo>
                  <a:lnTo>
                    <a:pt x="181610" y="269113"/>
                  </a:lnTo>
                  <a:lnTo>
                    <a:pt x="137922" y="276098"/>
                  </a:lnTo>
                  <a:lnTo>
                    <a:pt x="94361" y="269113"/>
                  </a:lnTo>
                  <a:lnTo>
                    <a:pt x="56515" y="249555"/>
                  </a:lnTo>
                  <a:lnTo>
                    <a:pt x="26543" y="219710"/>
                  </a:lnTo>
                  <a:lnTo>
                    <a:pt x="6985" y="181737"/>
                  </a:lnTo>
                  <a:lnTo>
                    <a:pt x="0" y="138049"/>
                  </a:lnTo>
                  <a:close/>
                </a:path>
              </a:pathLst>
            </a:custGeom>
            <a:ln w="25400">
              <a:solidFill>
                <a:srgbClr val="1E3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/>
          <p:cNvSpPr txBox="1"/>
          <p:nvPr/>
        </p:nvSpPr>
        <p:spPr>
          <a:xfrm>
            <a:off x="6475095" y="3457575"/>
            <a:ext cx="126364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5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7507351" y="3735323"/>
            <a:ext cx="301625" cy="301625"/>
            <a:chOff x="7507351" y="3735323"/>
            <a:chExt cx="301625" cy="301625"/>
          </a:xfrm>
        </p:grpSpPr>
        <p:sp>
          <p:nvSpPr>
            <p:cNvPr id="61" name="object 61"/>
            <p:cNvSpPr/>
            <p:nvPr/>
          </p:nvSpPr>
          <p:spPr>
            <a:xfrm>
              <a:off x="7515225" y="3743324"/>
              <a:ext cx="276225" cy="276225"/>
            </a:xfrm>
            <a:custGeom>
              <a:avLst/>
              <a:gdLst/>
              <a:ahLst/>
              <a:cxnLst/>
              <a:rect l="l" t="t" r="r" b="b"/>
              <a:pathLst>
                <a:path w="276225" h="276225">
                  <a:moveTo>
                    <a:pt x="138175" y="0"/>
                  </a:moveTo>
                  <a:lnTo>
                    <a:pt x="94487" y="6985"/>
                  </a:lnTo>
                  <a:lnTo>
                    <a:pt x="56514" y="26670"/>
                  </a:lnTo>
                  <a:lnTo>
                    <a:pt x="26669" y="56515"/>
                  </a:lnTo>
                  <a:lnTo>
                    <a:pt x="6984" y="94488"/>
                  </a:lnTo>
                  <a:lnTo>
                    <a:pt x="0" y="138176"/>
                  </a:lnTo>
                  <a:lnTo>
                    <a:pt x="6984" y="181737"/>
                  </a:lnTo>
                  <a:lnTo>
                    <a:pt x="26669" y="219710"/>
                  </a:lnTo>
                  <a:lnTo>
                    <a:pt x="56514" y="249554"/>
                  </a:lnTo>
                  <a:lnTo>
                    <a:pt x="94487" y="269240"/>
                  </a:lnTo>
                  <a:lnTo>
                    <a:pt x="138175" y="276225"/>
                  </a:lnTo>
                  <a:lnTo>
                    <a:pt x="181736" y="269240"/>
                  </a:lnTo>
                  <a:lnTo>
                    <a:pt x="219709" y="249554"/>
                  </a:lnTo>
                  <a:lnTo>
                    <a:pt x="249554" y="219710"/>
                  </a:lnTo>
                  <a:lnTo>
                    <a:pt x="269239" y="181737"/>
                  </a:lnTo>
                  <a:lnTo>
                    <a:pt x="276224" y="138176"/>
                  </a:lnTo>
                  <a:lnTo>
                    <a:pt x="269239" y="94488"/>
                  </a:lnTo>
                  <a:lnTo>
                    <a:pt x="249554" y="56515"/>
                  </a:lnTo>
                  <a:lnTo>
                    <a:pt x="219709" y="26670"/>
                  </a:lnTo>
                  <a:lnTo>
                    <a:pt x="181736" y="6985"/>
                  </a:lnTo>
                  <a:lnTo>
                    <a:pt x="1381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7520051" y="3748023"/>
              <a:ext cx="276225" cy="276225"/>
            </a:xfrm>
            <a:custGeom>
              <a:avLst/>
              <a:gdLst/>
              <a:ahLst/>
              <a:cxnLst/>
              <a:rect l="l" t="t" r="r" b="b"/>
              <a:pathLst>
                <a:path w="276225" h="276225">
                  <a:moveTo>
                    <a:pt x="0" y="138175"/>
                  </a:moveTo>
                  <a:lnTo>
                    <a:pt x="6985" y="94614"/>
                  </a:lnTo>
                  <a:lnTo>
                    <a:pt x="26543" y="56641"/>
                  </a:lnTo>
                  <a:lnTo>
                    <a:pt x="56515" y="26669"/>
                  </a:lnTo>
                  <a:lnTo>
                    <a:pt x="94488" y="7111"/>
                  </a:lnTo>
                  <a:lnTo>
                    <a:pt x="138049" y="0"/>
                  </a:lnTo>
                  <a:lnTo>
                    <a:pt x="181737" y="7111"/>
                  </a:lnTo>
                  <a:lnTo>
                    <a:pt x="219583" y="26669"/>
                  </a:lnTo>
                  <a:lnTo>
                    <a:pt x="249554" y="56641"/>
                  </a:lnTo>
                  <a:lnTo>
                    <a:pt x="269113" y="94614"/>
                  </a:lnTo>
                  <a:lnTo>
                    <a:pt x="276225" y="138175"/>
                  </a:lnTo>
                  <a:lnTo>
                    <a:pt x="269113" y="181863"/>
                  </a:lnTo>
                  <a:lnTo>
                    <a:pt x="249554" y="219709"/>
                  </a:lnTo>
                  <a:lnTo>
                    <a:pt x="219583" y="249681"/>
                  </a:lnTo>
                  <a:lnTo>
                    <a:pt x="181737" y="269239"/>
                  </a:lnTo>
                  <a:lnTo>
                    <a:pt x="138049" y="276224"/>
                  </a:lnTo>
                  <a:lnTo>
                    <a:pt x="94488" y="269239"/>
                  </a:lnTo>
                  <a:lnTo>
                    <a:pt x="56515" y="249681"/>
                  </a:lnTo>
                  <a:lnTo>
                    <a:pt x="26543" y="219709"/>
                  </a:lnTo>
                  <a:lnTo>
                    <a:pt x="6985" y="181863"/>
                  </a:lnTo>
                  <a:lnTo>
                    <a:pt x="0" y="138175"/>
                  </a:lnTo>
                  <a:close/>
                </a:path>
              </a:pathLst>
            </a:custGeom>
            <a:ln w="25400">
              <a:solidFill>
                <a:srgbClr val="1E3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/>
          <p:cNvSpPr txBox="1"/>
          <p:nvPr/>
        </p:nvSpPr>
        <p:spPr>
          <a:xfrm>
            <a:off x="7597775" y="3753484"/>
            <a:ext cx="126364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5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6450076" y="7126223"/>
            <a:ext cx="301625" cy="301625"/>
            <a:chOff x="6450076" y="7126223"/>
            <a:chExt cx="301625" cy="301625"/>
          </a:xfrm>
        </p:grpSpPr>
        <p:sp>
          <p:nvSpPr>
            <p:cNvPr id="65" name="object 65"/>
            <p:cNvSpPr/>
            <p:nvPr/>
          </p:nvSpPr>
          <p:spPr>
            <a:xfrm>
              <a:off x="6457950" y="7134224"/>
              <a:ext cx="276225" cy="276225"/>
            </a:xfrm>
            <a:custGeom>
              <a:avLst/>
              <a:gdLst/>
              <a:ahLst/>
              <a:cxnLst/>
              <a:rect l="l" t="t" r="r" b="b"/>
              <a:pathLst>
                <a:path w="276225" h="276225">
                  <a:moveTo>
                    <a:pt x="138175" y="0"/>
                  </a:moveTo>
                  <a:lnTo>
                    <a:pt x="94487" y="6985"/>
                  </a:lnTo>
                  <a:lnTo>
                    <a:pt x="56514" y="26670"/>
                  </a:lnTo>
                  <a:lnTo>
                    <a:pt x="26669" y="56515"/>
                  </a:lnTo>
                  <a:lnTo>
                    <a:pt x="6984" y="94361"/>
                  </a:lnTo>
                  <a:lnTo>
                    <a:pt x="0" y="138049"/>
                  </a:lnTo>
                  <a:lnTo>
                    <a:pt x="6984" y="181610"/>
                  </a:lnTo>
                  <a:lnTo>
                    <a:pt x="26669" y="219583"/>
                  </a:lnTo>
                  <a:lnTo>
                    <a:pt x="56514" y="249428"/>
                  </a:lnTo>
                  <a:lnTo>
                    <a:pt x="94487" y="269113"/>
                  </a:lnTo>
                  <a:lnTo>
                    <a:pt x="138175" y="276098"/>
                  </a:lnTo>
                  <a:lnTo>
                    <a:pt x="181736" y="269113"/>
                  </a:lnTo>
                  <a:lnTo>
                    <a:pt x="219709" y="249428"/>
                  </a:lnTo>
                  <a:lnTo>
                    <a:pt x="249554" y="219583"/>
                  </a:lnTo>
                  <a:lnTo>
                    <a:pt x="269239" y="181610"/>
                  </a:lnTo>
                  <a:lnTo>
                    <a:pt x="276224" y="138049"/>
                  </a:lnTo>
                  <a:lnTo>
                    <a:pt x="269239" y="94361"/>
                  </a:lnTo>
                  <a:lnTo>
                    <a:pt x="249554" y="56515"/>
                  </a:lnTo>
                  <a:lnTo>
                    <a:pt x="219709" y="26670"/>
                  </a:lnTo>
                  <a:lnTo>
                    <a:pt x="181736" y="6985"/>
                  </a:lnTo>
                  <a:lnTo>
                    <a:pt x="1381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6462776" y="7138923"/>
              <a:ext cx="276225" cy="276225"/>
            </a:xfrm>
            <a:custGeom>
              <a:avLst/>
              <a:gdLst/>
              <a:ahLst/>
              <a:cxnLst/>
              <a:rect l="l" t="t" r="r" b="b"/>
              <a:pathLst>
                <a:path w="276225" h="276225">
                  <a:moveTo>
                    <a:pt x="0" y="138049"/>
                  </a:moveTo>
                  <a:lnTo>
                    <a:pt x="6985" y="94488"/>
                  </a:lnTo>
                  <a:lnTo>
                    <a:pt x="26543" y="56515"/>
                  </a:lnTo>
                  <a:lnTo>
                    <a:pt x="56515" y="26670"/>
                  </a:lnTo>
                  <a:lnTo>
                    <a:pt x="94488" y="7112"/>
                  </a:lnTo>
                  <a:lnTo>
                    <a:pt x="138049" y="0"/>
                  </a:lnTo>
                  <a:lnTo>
                    <a:pt x="181737" y="7112"/>
                  </a:lnTo>
                  <a:lnTo>
                    <a:pt x="219583" y="26670"/>
                  </a:lnTo>
                  <a:lnTo>
                    <a:pt x="249554" y="56515"/>
                  </a:lnTo>
                  <a:lnTo>
                    <a:pt x="269113" y="94488"/>
                  </a:lnTo>
                  <a:lnTo>
                    <a:pt x="276225" y="138049"/>
                  </a:lnTo>
                  <a:lnTo>
                    <a:pt x="269113" y="181737"/>
                  </a:lnTo>
                  <a:lnTo>
                    <a:pt x="249554" y="219583"/>
                  </a:lnTo>
                  <a:lnTo>
                    <a:pt x="219583" y="249555"/>
                  </a:lnTo>
                  <a:lnTo>
                    <a:pt x="181737" y="269113"/>
                  </a:lnTo>
                  <a:lnTo>
                    <a:pt x="138049" y="276098"/>
                  </a:lnTo>
                  <a:lnTo>
                    <a:pt x="94488" y="269113"/>
                  </a:lnTo>
                  <a:lnTo>
                    <a:pt x="56515" y="249555"/>
                  </a:lnTo>
                  <a:lnTo>
                    <a:pt x="26543" y="219583"/>
                  </a:lnTo>
                  <a:lnTo>
                    <a:pt x="6985" y="181737"/>
                  </a:lnTo>
                  <a:lnTo>
                    <a:pt x="0" y="138049"/>
                  </a:lnTo>
                  <a:close/>
                </a:path>
              </a:pathLst>
            </a:custGeom>
            <a:ln w="25400">
              <a:solidFill>
                <a:srgbClr val="1E3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/>
          <p:cNvSpPr txBox="1"/>
          <p:nvPr/>
        </p:nvSpPr>
        <p:spPr>
          <a:xfrm>
            <a:off x="6541134" y="7142797"/>
            <a:ext cx="126364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50"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6505575" y="2087498"/>
            <a:ext cx="6037580" cy="3284854"/>
            <a:chOff x="6505575" y="2087498"/>
            <a:chExt cx="6037580" cy="3284854"/>
          </a:xfrm>
        </p:grpSpPr>
        <p:sp>
          <p:nvSpPr>
            <p:cNvPr id="69" name="object 69"/>
            <p:cNvSpPr/>
            <p:nvPr/>
          </p:nvSpPr>
          <p:spPr>
            <a:xfrm>
              <a:off x="6505575" y="2190749"/>
              <a:ext cx="390525" cy="3181350"/>
            </a:xfrm>
            <a:custGeom>
              <a:avLst/>
              <a:gdLst/>
              <a:ahLst/>
              <a:cxnLst/>
              <a:rect l="l" t="t" r="r" b="b"/>
              <a:pathLst>
                <a:path w="390525" h="3181350">
                  <a:moveTo>
                    <a:pt x="75819" y="1172083"/>
                  </a:moveTo>
                  <a:lnTo>
                    <a:pt x="47498" y="1171956"/>
                  </a:lnTo>
                  <a:lnTo>
                    <a:pt x="54737" y="0"/>
                  </a:lnTo>
                  <a:lnTo>
                    <a:pt x="35814" y="0"/>
                  </a:lnTo>
                  <a:lnTo>
                    <a:pt x="28448" y="1171829"/>
                  </a:lnTo>
                  <a:lnTo>
                    <a:pt x="0" y="1171575"/>
                  </a:lnTo>
                  <a:lnTo>
                    <a:pt x="37465" y="1247902"/>
                  </a:lnTo>
                  <a:lnTo>
                    <a:pt x="75819" y="1172083"/>
                  </a:lnTo>
                  <a:close/>
                </a:path>
                <a:path w="390525" h="3181350">
                  <a:moveTo>
                    <a:pt x="390398" y="3105150"/>
                  </a:moveTo>
                  <a:lnTo>
                    <a:pt x="314579" y="3105150"/>
                  </a:lnTo>
                  <a:lnTo>
                    <a:pt x="352425" y="3181223"/>
                  </a:lnTo>
                  <a:lnTo>
                    <a:pt x="390398" y="3105150"/>
                  </a:lnTo>
                  <a:close/>
                </a:path>
              </a:pathLst>
            </a:custGeom>
            <a:solidFill>
              <a:srgbClr val="3736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7543800" y="2095499"/>
              <a:ext cx="4981575" cy="1190625"/>
            </a:xfrm>
            <a:custGeom>
              <a:avLst/>
              <a:gdLst/>
              <a:ahLst/>
              <a:cxnLst/>
              <a:rect l="l" t="t" r="r" b="b"/>
              <a:pathLst>
                <a:path w="4981575" h="1190625">
                  <a:moveTo>
                    <a:pt x="4981448" y="170053"/>
                  </a:moveTo>
                  <a:lnTo>
                    <a:pt x="4975352" y="124841"/>
                  </a:lnTo>
                  <a:lnTo>
                    <a:pt x="4958207" y="84201"/>
                  </a:lnTo>
                  <a:lnTo>
                    <a:pt x="4931537" y="49784"/>
                  </a:lnTo>
                  <a:lnTo>
                    <a:pt x="4896993" y="23241"/>
                  </a:lnTo>
                  <a:lnTo>
                    <a:pt x="4856353" y="6096"/>
                  </a:lnTo>
                  <a:lnTo>
                    <a:pt x="4811014" y="0"/>
                  </a:lnTo>
                  <a:lnTo>
                    <a:pt x="2119376" y="0"/>
                  </a:lnTo>
                  <a:lnTo>
                    <a:pt x="2074164" y="6096"/>
                  </a:lnTo>
                  <a:lnTo>
                    <a:pt x="2033397" y="23241"/>
                  </a:lnTo>
                  <a:lnTo>
                    <a:pt x="1998980" y="49784"/>
                  </a:lnTo>
                  <a:lnTo>
                    <a:pt x="1972310" y="84201"/>
                  </a:lnTo>
                  <a:lnTo>
                    <a:pt x="1955038" y="124841"/>
                  </a:lnTo>
                  <a:lnTo>
                    <a:pt x="1948942" y="170053"/>
                  </a:lnTo>
                  <a:lnTo>
                    <a:pt x="1948942" y="595249"/>
                  </a:lnTo>
                  <a:lnTo>
                    <a:pt x="0" y="1190371"/>
                  </a:lnTo>
                  <a:lnTo>
                    <a:pt x="1948180" y="850519"/>
                  </a:lnTo>
                  <a:lnTo>
                    <a:pt x="1948942" y="850519"/>
                  </a:lnTo>
                  <a:lnTo>
                    <a:pt x="1955038" y="895604"/>
                  </a:lnTo>
                  <a:lnTo>
                    <a:pt x="1972310" y="936244"/>
                  </a:lnTo>
                  <a:lnTo>
                    <a:pt x="1998980" y="970661"/>
                  </a:lnTo>
                  <a:lnTo>
                    <a:pt x="2033397" y="997331"/>
                  </a:lnTo>
                  <a:lnTo>
                    <a:pt x="2074164" y="1014476"/>
                  </a:lnTo>
                  <a:lnTo>
                    <a:pt x="2119376" y="1020572"/>
                  </a:lnTo>
                  <a:lnTo>
                    <a:pt x="4811014" y="1020572"/>
                  </a:lnTo>
                  <a:lnTo>
                    <a:pt x="4856353" y="1014476"/>
                  </a:lnTo>
                  <a:lnTo>
                    <a:pt x="4896993" y="997331"/>
                  </a:lnTo>
                  <a:lnTo>
                    <a:pt x="4931537" y="970661"/>
                  </a:lnTo>
                  <a:lnTo>
                    <a:pt x="4958207" y="936244"/>
                  </a:lnTo>
                  <a:lnTo>
                    <a:pt x="4975352" y="895604"/>
                  </a:lnTo>
                  <a:lnTo>
                    <a:pt x="4981448" y="850519"/>
                  </a:lnTo>
                  <a:lnTo>
                    <a:pt x="4981448" y="170053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7548625" y="2100198"/>
              <a:ext cx="4981575" cy="1190625"/>
            </a:xfrm>
            <a:custGeom>
              <a:avLst/>
              <a:gdLst/>
              <a:ahLst/>
              <a:cxnLst/>
              <a:rect l="l" t="t" r="r" b="b"/>
              <a:pathLst>
                <a:path w="4981575" h="1190625">
                  <a:moveTo>
                    <a:pt x="2119376" y="1020572"/>
                  </a:moveTo>
                  <a:lnTo>
                    <a:pt x="2074037" y="1014476"/>
                  </a:lnTo>
                  <a:lnTo>
                    <a:pt x="2033396" y="997331"/>
                  </a:lnTo>
                  <a:lnTo>
                    <a:pt x="1998852" y="970788"/>
                  </a:lnTo>
                  <a:lnTo>
                    <a:pt x="1972183" y="936371"/>
                  </a:lnTo>
                  <a:lnTo>
                    <a:pt x="1955038" y="895731"/>
                  </a:lnTo>
                  <a:lnTo>
                    <a:pt x="1948942" y="850519"/>
                  </a:lnTo>
                  <a:lnTo>
                    <a:pt x="0" y="1190498"/>
                  </a:lnTo>
                  <a:lnTo>
                    <a:pt x="1948942" y="595376"/>
                  </a:lnTo>
                  <a:lnTo>
                    <a:pt x="1948942" y="170180"/>
                  </a:lnTo>
                  <a:lnTo>
                    <a:pt x="1955038" y="124968"/>
                  </a:lnTo>
                  <a:lnTo>
                    <a:pt x="1972183" y="84328"/>
                  </a:lnTo>
                  <a:lnTo>
                    <a:pt x="1998852" y="49911"/>
                  </a:lnTo>
                  <a:lnTo>
                    <a:pt x="2033396" y="23241"/>
                  </a:lnTo>
                  <a:lnTo>
                    <a:pt x="2074037" y="6096"/>
                  </a:lnTo>
                  <a:lnTo>
                    <a:pt x="2119376" y="0"/>
                  </a:lnTo>
                  <a:lnTo>
                    <a:pt x="2454275" y="0"/>
                  </a:lnTo>
                  <a:lnTo>
                    <a:pt x="3212465" y="0"/>
                  </a:lnTo>
                  <a:lnTo>
                    <a:pt x="4810887" y="0"/>
                  </a:lnTo>
                  <a:lnTo>
                    <a:pt x="4856226" y="6096"/>
                  </a:lnTo>
                  <a:lnTo>
                    <a:pt x="4896993" y="23241"/>
                  </a:lnTo>
                  <a:lnTo>
                    <a:pt x="4931409" y="49911"/>
                  </a:lnTo>
                  <a:lnTo>
                    <a:pt x="4958080" y="84328"/>
                  </a:lnTo>
                  <a:lnTo>
                    <a:pt x="4975352" y="124968"/>
                  </a:lnTo>
                  <a:lnTo>
                    <a:pt x="4981321" y="170180"/>
                  </a:lnTo>
                  <a:lnTo>
                    <a:pt x="4981321" y="595376"/>
                  </a:lnTo>
                  <a:lnTo>
                    <a:pt x="4981321" y="850646"/>
                  </a:lnTo>
                  <a:lnTo>
                    <a:pt x="4975352" y="895731"/>
                  </a:lnTo>
                  <a:lnTo>
                    <a:pt x="4958080" y="936371"/>
                  </a:lnTo>
                  <a:lnTo>
                    <a:pt x="4931409" y="970788"/>
                  </a:lnTo>
                  <a:lnTo>
                    <a:pt x="4896993" y="997331"/>
                  </a:lnTo>
                  <a:lnTo>
                    <a:pt x="4856226" y="1014476"/>
                  </a:lnTo>
                  <a:lnTo>
                    <a:pt x="4810887" y="1020572"/>
                  </a:lnTo>
                  <a:lnTo>
                    <a:pt x="3212465" y="1020572"/>
                  </a:lnTo>
                  <a:lnTo>
                    <a:pt x="2454275" y="1020572"/>
                  </a:lnTo>
                  <a:lnTo>
                    <a:pt x="2119376" y="1020572"/>
                  </a:lnTo>
                  <a:close/>
                </a:path>
              </a:pathLst>
            </a:custGeom>
            <a:ln w="25400">
              <a:solidFill>
                <a:srgbClr val="EB945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/>
          <p:cNvSpPr txBox="1"/>
          <p:nvPr/>
        </p:nvSpPr>
        <p:spPr>
          <a:xfrm>
            <a:off x="9579991" y="2284031"/>
            <a:ext cx="2806065" cy="676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1E304D"/>
                </a:solidFill>
                <a:latin typeface="Arial"/>
                <a:cs typeface="Arial"/>
              </a:rPr>
              <a:t>TRIDENT</a:t>
            </a:r>
            <a:r>
              <a:rPr dirty="0" sz="1500" spc="-10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00" spc="-15" b="1">
                <a:solidFill>
                  <a:srgbClr val="1E304D"/>
                </a:solidFill>
                <a:latin typeface="Arial"/>
                <a:cs typeface="Arial"/>
              </a:rPr>
              <a:t>(EX-</a:t>
            </a:r>
            <a:r>
              <a:rPr dirty="0" sz="1500" b="1">
                <a:solidFill>
                  <a:srgbClr val="1E304D"/>
                </a:solidFill>
                <a:latin typeface="Arial"/>
                <a:cs typeface="Arial"/>
              </a:rPr>
              <a:t>30)</a:t>
            </a:r>
            <a:r>
              <a:rPr dirty="0" sz="1500" spc="-5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1E304D"/>
                </a:solidFill>
                <a:latin typeface="Arial"/>
                <a:cs typeface="Arial"/>
              </a:rPr>
              <a:t>GAS</a:t>
            </a:r>
            <a:r>
              <a:rPr dirty="0" sz="1500" spc="-3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1E304D"/>
                </a:solidFill>
                <a:latin typeface="Arial"/>
                <a:cs typeface="Arial"/>
              </a:rPr>
              <a:t>FIELD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500" spc="-10" b="1">
                <a:solidFill>
                  <a:srgbClr val="1E304D"/>
                </a:solidFill>
                <a:latin typeface="Arial"/>
                <a:cs typeface="Arial"/>
              </a:rPr>
              <a:t>(ROMANIA)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200" b="1">
                <a:solidFill>
                  <a:srgbClr val="1E304D"/>
                </a:solidFill>
                <a:latin typeface="Arial"/>
                <a:cs typeface="Arial"/>
              </a:rPr>
              <a:t>Owner:</a:t>
            </a:r>
            <a:r>
              <a:rPr dirty="0" sz="1200" spc="-8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LukOil</a:t>
            </a:r>
            <a:r>
              <a:rPr dirty="0" sz="1200" spc="-8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(87.8%),</a:t>
            </a:r>
            <a:r>
              <a:rPr dirty="0" sz="1200" spc="-7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304D"/>
                </a:solidFill>
                <a:latin typeface="Arial"/>
                <a:cs typeface="Arial"/>
              </a:rPr>
              <a:t>Romgaz</a:t>
            </a:r>
            <a:r>
              <a:rPr dirty="0" sz="1200" spc="-3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E304D"/>
                </a:solidFill>
                <a:latin typeface="Arial"/>
                <a:cs typeface="Arial"/>
              </a:rPr>
              <a:t>(12.2%)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6343650" y="4448175"/>
            <a:ext cx="1981200" cy="5857875"/>
            <a:chOff x="6343650" y="4448175"/>
            <a:chExt cx="1981200" cy="5857875"/>
          </a:xfrm>
        </p:grpSpPr>
        <p:sp>
          <p:nvSpPr>
            <p:cNvPr id="74" name="object 74"/>
            <p:cNvSpPr/>
            <p:nvPr/>
          </p:nvSpPr>
          <p:spPr>
            <a:xfrm>
              <a:off x="6810375" y="4448174"/>
              <a:ext cx="1200150" cy="857250"/>
            </a:xfrm>
            <a:custGeom>
              <a:avLst/>
              <a:gdLst/>
              <a:ahLst/>
              <a:cxnLst/>
              <a:rect l="l" t="t" r="r" b="b"/>
              <a:pathLst>
                <a:path w="1200150" h="857250">
                  <a:moveTo>
                    <a:pt x="76327" y="130048"/>
                  </a:moveTo>
                  <a:lnTo>
                    <a:pt x="69977" y="117983"/>
                  </a:lnTo>
                  <a:lnTo>
                    <a:pt x="37211" y="54356"/>
                  </a:lnTo>
                  <a:lnTo>
                    <a:pt x="241" y="130441"/>
                  </a:lnTo>
                  <a:lnTo>
                    <a:pt x="114" y="130683"/>
                  </a:lnTo>
                  <a:lnTo>
                    <a:pt x="0" y="130937"/>
                  </a:lnTo>
                  <a:lnTo>
                    <a:pt x="28702" y="130784"/>
                  </a:lnTo>
                  <a:lnTo>
                    <a:pt x="37592" y="856742"/>
                  </a:lnTo>
                  <a:lnTo>
                    <a:pt x="37592" y="856996"/>
                  </a:lnTo>
                  <a:lnTo>
                    <a:pt x="56769" y="856742"/>
                  </a:lnTo>
                  <a:lnTo>
                    <a:pt x="47752" y="130937"/>
                  </a:lnTo>
                  <a:lnTo>
                    <a:pt x="47739" y="130683"/>
                  </a:lnTo>
                  <a:lnTo>
                    <a:pt x="47625" y="117983"/>
                  </a:lnTo>
                  <a:lnTo>
                    <a:pt x="47739" y="130048"/>
                  </a:lnTo>
                  <a:lnTo>
                    <a:pt x="47752" y="130441"/>
                  </a:lnTo>
                  <a:lnTo>
                    <a:pt x="76327" y="130048"/>
                  </a:lnTo>
                  <a:close/>
                </a:path>
                <a:path w="1200150" h="857250">
                  <a:moveTo>
                    <a:pt x="1199896" y="28575"/>
                  </a:moveTo>
                  <a:lnTo>
                    <a:pt x="928243" y="28575"/>
                  </a:lnTo>
                  <a:lnTo>
                    <a:pt x="928243" y="0"/>
                  </a:lnTo>
                  <a:lnTo>
                    <a:pt x="851916" y="38100"/>
                  </a:lnTo>
                  <a:lnTo>
                    <a:pt x="928243" y="76073"/>
                  </a:lnTo>
                  <a:lnTo>
                    <a:pt x="928243" y="47498"/>
                  </a:lnTo>
                  <a:lnTo>
                    <a:pt x="1199896" y="47498"/>
                  </a:lnTo>
                  <a:lnTo>
                    <a:pt x="1199896" y="28575"/>
                  </a:lnTo>
                  <a:close/>
                </a:path>
              </a:pathLst>
            </a:custGeom>
            <a:solidFill>
              <a:srgbClr val="3736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6362700" y="8610600"/>
              <a:ext cx="1943100" cy="1676400"/>
            </a:xfrm>
            <a:custGeom>
              <a:avLst/>
              <a:gdLst/>
              <a:ahLst/>
              <a:cxnLst/>
              <a:rect l="l" t="t" r="r" b="b"/>
              <a:pathLst>
                <a:path w="1943100" h="1676400">
                  <a:moveTo>
                    <a:pt x="564769" y="1676145"/>
                  </a:moveTo>
                  <a:lnTo>
                    <a:pt x="508381" y="1650771"/>
                  </a:lnTo>
                  <a:lnTo>
                    <a:pt x="467614" y="1629625"/>
                  </a:lnTo>
                  <a:lnTo>
                    <a:pt x="428244" y="1606778"/>
                  </a:lnTo>
                  <a:lnTo>
                    <a:pt x="390144" y="1582280"/>
                  </a:lnTo>
                  <a:lnTo>
                    <a:pt x="353441" y="1556207"/>
                  </a:lnTo>
                  <a:lnTo>
                    <a:pt x="318262" y="1528597"/>
                  </a:lnTo>
                  <a:lnTo>
                    <a:pt x="284480" y="1499514"/>
                  </a:lnTo>
                  <a:lnTo>
                    <a:pt x="252349" y="1469008"/>
                  </a:lnTo>
                  <a:lnTo>
                    <a:pt x="221742" y="1437132"/>
                  </a:lnTo>
                  <a:lnTo>
                    <a:pt x="192913" y="1403946"/>
                  </a:lnTo>
                  <a:lnTo>
                    <a:pt x="165862" y="1369517"/>
                  </a:lnTo>
                  <a:lnTo>
                    <a:pt x="140589" y="1333868"/>
                  </a:lnTo>
                  <a:lnTo>
                    <a:pt x="117221" y="1297089"/>
                  </a:lnTo>
                  <a:lnTo>
                    <a:pt x="95758" y="1259205"/>
                  </a:lnTo>
                  <a:lnTo>
                    <a:pt x="76327" y="1220292"/>
                  </a:lnTo>
                  <a:lnTo>
                    <a:pt x="58928" y="1180401"/>
                  </a:lnTo>
                  <a:lnTo>
                    <a:pt x="43688" y="1139596"/>
                  </a:lnTo>
                  <a:lnTo>
                    <a:pt x="30607" y="1097902"/>
                  </a:lnTo>
                  <a:lnTo>
                    <a:pt x="19685" y="1055408"/>
                  </a:lnTo>
                  <a:lnTo>
                    <a:pt x="11176" y="1012151"/>
                  </a:lnTo>
                  <a:lnTo>
                    <a:pt x="4953" y="968184"/>
                  </a:lnTo>
                  <a:lnTo>
                    <a:pt x="1270" y="923582"/>
                  </a:lnTo>
                  <a:lnTo>
                    <a:pt x="0" y="878370"/>
                  </a:lnTo>
                  <a:lnTo>
                    <a:pt x="1270" y="833170"/>
                  </a:lnTo>
                  <a:lnTo>
                    <a:pt x="4953" y="788555"/>
                  </a:lnTo>
                  <a:lnTo>
                    <a:pt x="11176" y="744601"/>
                  </a:lnTo>
                  <a:lnTo>
                    <a:pt x="19685" y="701344"/>
                  </a:lnTo>
                  <a:lnTo>
                    <a:pt x="30607" y="658837"/>
                  </a:lnTo>
                  <a:lnTo>
                    <a:pt x="43688" y="617156"/>
                  </a:lnTo>
                  <a:lnTo>
                    <a:pt x="58928" y="576338"/>
                  </a:lnTo>
                  <a:lnTo>
                    <a:pt x="76327" y="536447"/>
                  </a:lnTo>
                  <a:lnTo>
                    <a:pt x="95758" y="497547"/>
                  </a:lnTo>
                  <a:lnTo>
                    <a:pt x="117221" y="459676"/>
                  </a:lnTo>
                  <a:lnTo>
                    <a:pt x="140589" y="422884"/>
                  </a:lnTo>
                  <a:lnTo>
                    <a:pt x="165862" y="387222"/>
                  </a:lnTo>
                  <a:lnTo>
                    <a:pt x="192913" y="352805"/>
                  </a:lnTo>
                  <a:lnTo>
                    <a:pt x="221742" y="319658"/>
                  </a:lnTo>
                  <a:lnTo>
                    <a:pt x="252349" y="287781"/>
                  </a:lnTo>
                  <a:lnTo>
                    <a:pt x="284480" y="257301"/>
                  </a:lnTo>
                  <a:lnTo>
                    <a:pt x="318262" y="228218"/>
                  </a:lnTo>
                  <a:lnTo>
                    <a:pt x="353441" y="200532"/>
                  </a:lnTo>
                  <a:lnTo>
                    <a:pt x="390144" y="174497"/>
                  </a:lnTo>
                  <a:lnTo>
                    <a:pt x="428244" y="149986"/>
                  </a:lnTo>
                  <a:lnTo>
                    <a:pt x="467614" y="127126"/>
                  </a:lnTo>
                  <a:lnTo>
                    <a:pt x="508381" y="106044"/>
                  </a:lnTo>
                  <a:lnTo>
                    <a:pt x="550164" y="86613"/>
                  </a:lnTo>
                  <a:lnTo>
                    <a:pt x="593217" y="68960"/>
                  </a:lnTo>
                  <a:lnTo>
                    <a:pt x="637286" y="53339"/>
                  </a:lnTo>
                  <a:lnTo>
                    <a:pt x="682498" y="39496"/>
                  </a:lnTo>
                  <a:lnTo>
                    <a:pt x="728599" y="27685"/>
                  </a:lnTo>
                  <a:lnTo>
                    <a:pt x="775589" y="17779"/>
                  </a:lnTo>
                  <a:lnTo>
                    <a:pt x="823468" y="10159"/>
                  </a:lnTo>
                  <a:lnTo>
                    <a:pt x="871982" y="4571"/>
                  </a:lnTo>
                  <a:lnTo>
                    <a:pt x="921385" y="1143"/>
                  </a:lnTo>
                  <a:lnTo>
                    <a:pt x="971296" y="0"/>
                  </a:lnTo>
                  <a:lnTo>
                    <a:pt x="1021334" y="1143"/>
                  </a:lnTo>
                  <a:lnTo>
                    <a:pt x="1070737" y="4571"/>
                  </a:lnTo>
                  <a:lnTo>
                    <a:pt x="1119251" y="10159"/>
                  </a:lnTo>
                  <a:lnTo>
                    <a:pt x="1167130" y="17779"/>
                  </a:lnTo>
                  <a:lnTo>
                    <a:pt x="1214120" y="27685"/>
                  </a:lnTo>
                  <a:lnTo>
                    <a:pt x="1260221" y="39496"/>
                  </a:lnTo>
                  <a:lnTo>
                    <a:pt x="1305433" y="53339"/>
                  </a:lnTo>
                  <a:lnTo>
                    <a:pt x="1349502" y="68960"/>
                  </a:lnTo>
                  <a:lnTo>
                    <a:pt x="1392555" y="86613"/>
                  </a:lnTo>
                  <a:lnTo>
                    <a:pt x="1434338" y="106044"/>
                  </a:lnTo>
                  <a:lnTo>
                    <a:pt x="1475105" y="127126"/>
                  </a:lnTo>
                  <a:lnTo>
                    <a:pt x="1514475" y="149986"/>
                  </a:lnTo>
                  <a:lnTo>
                    <a:pt x="1552575" y="174497"/>
                  </a:lnTo>
                  <a:lnTo>
                    <a:pt x="1589278" y="200532"/>
                  </a:lnTo>
                  <a:lnTo>
                    <a:pt x="1624457" y="228218"/>
                  </a:lnTo>
                  <a:lnTo>
                    <a:pt x="1658239" y="257301"/>
                  </a:lnTo>
                  <a:lnTo>
                    <a:pt x="1690370" y="287781"/>
                  </a:lnTo>
                  <a:lnTo>
                    <a:pt x="1720977" y="319658"/>
                  </a:lnTo>
                  <a:lnTo>
                    <a:pt x="1749806" y="352805"/>
                  </a:lnTo>
                  <a:lnTo>
                    <a:pt x="1776857" y="387222"/>
                  </a:lnTo>
                  <a:lnTo>
                    <a:pt x="1802130" y="422884"/>
                  </a:lnTo>
                  <a:lnTo>
                    <a:pt x="1825498" y="459676"/>
                  </a:lnTo>
                  <a:lnTo>
                    <a:pt x="1846961" y="497547"/>
                  </a:lnTo>
                  <a:lnTo>
                    <a:pt x="1866392" y="536447"/>
                  </a:lnTo>
                  <a:lnTo>
                    <a:pt x="1883791" y="576338"/>
                  </a:lnTo>
                  <a:lnTo>
                    <a:pt x="1899031" y="617156"/>
                  </a:lnTo>
                  <a:lnTo>
                    <a:pt x="1912112" y="658837"/>
                  </a:lnTo>
                  <a:lnTo>
                    <a:pt x="1923034" y="701344"/>
                  </a:lnTo>
                  <a:lnTo>
                    <a:pt x="1931543" y="744601"/>
                  </a:lnTo>
                  <a:lnTo>
                    <a:pt x="1937766" y="788555"/>
                  </a:lnTo>
                  <a:lnTo>
                    <a:pt x="1941449" y="833170"/>
                  </a:lnTo>
                  <a:lnTo>
                    <a:pt x="1942719" y="878370"/>
                  </a:lnTo>
                  <a:lnTo>
                    <a:pt x="1941449" y="923582"/>
                  </a:lnTo>
                  <a:lnTo>
                    <a:pt x="1937766" y="968184"/>
                  </a:lnTo>
                  <a:lnTo>
                    <a:pt x="1931543" y="1012151"/>
                  </a:lnTo>
                  <a:lnTo>
                    <a:pt x="1923034" y="1055408"/>
                  </a:lnTo>
                  <a:lnTo>
                    <a:pt x="1912112" y="1097902"/>
                  </a:lnTo>
                  <a:lnTo>
                    <a:pt x="1899031" y="1139596"/>
                  </a:lnTo>
                  <a:lnTo>
                    <a:pt x="1883791" y="1180401"/>
                  </a:lnTo>
                  <a:lnTo>
                    <a:pt x="1866392" y="1220292"/>
                  </a:lnTo>
                  <a:lnTo>
                    <a:pt x="1846961" y="1259205"/>
                  </a:lnTo>
                  <a:lnTo>
                    <a:pt x="1825498" y="1297089"/>
                  </a:lnTo>
                  <a:lnTo>
                    <a:pt x="1802130" y="1333868"/>
                  </a:lnTo>
                  <a:lnTo>
                    <a:pt x="1776857" y="1369517"/>
                  </a:lnTo>
                  <a:lnTo>
                    <a:pt x="1749806" y="1403946"/>
                  </a:lnTo>
                  <a:lnTo>
                    <a:pt x="1720977" y="1437132"/>
                  </a:lnTo>
                  <a:lnTo>
                    <a:pt x="1690370" y="1469008"/>
                  </a:lnTo>
                  <a:lnTo>
                    <a:pt x="1658239" y="1499514"/>
                  </a:lnTo>
                  <a:lnTo>
                    <a:pt x="1624457" y="1528597"/>
                  </a:lnTo>
                  <a:lnTo>
                    <a:pt x="1589278" y="1556207"/>
                  </a:lnTo>
                  <a:lnTo>
                    <a:pt x="1552575" y="1582280"/>
                  </a:lnTo>
                  <a:lnTo>
                    <a:pt x="1514475" y="1606778"/>
                  </a:lnTo>
                  <a:lnTo>
                    <a:pt x="1475105" y="1629625"/>
                  </a:lnTo>
                  <a:lnTo>
                    <a:pt x="1434338" y="1650771"/>
                  </a:lnTo>
                  <a:lnTo>
                    <a:pt x="1392555" y="1670177"/>
                  </a:lnTo>
                  <a:lnTo>
                    <a:pt x="1377950" y="1676145"/>
                  </a:lnTo>
                </a:path>
              </a:pathLst>
            </a:custGeom>
            <a:ln w="38100">
              <a:solidFill>
                <a:srgbClr val="C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6" name="object 7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44825" y="9391650"/>
            <a:ext cx="1609725" cy="552450"/>
          </a:xfrm>
          <a:prstGeom prst="rect">
            <a:avLst/>
          </a:prstGeom>
        </p:spPr>
      </p:pic>
      <p:sp>
        <p:nvSpPr>
          <p:cNvPr id="77" name="object 77"/>
          <p:cNvSpPr txBox="1"/>
          <p:nvPr/>
        </p:nvSpPr>
        <p:spPr>
          <a:xfrm>
            <a:off x="13020675" y="1495425"/>
            <a:ext cx="5267325" cy="2781300"/>
          </a:xfrm>
          <a:prstGeom prst="rect">
            <a:avLst/>
          </a:prstGeom>
          <a:solidFill>
            <a:srgbClr val="C1DFFF">
              <a:alpha val="85096"/>
            </a:srgbClr>
          </a:solidFill>
        </p:spPr>
        <p:txBody>
          <a:bodyPr wrap="square" lIns="0" tIns="312420" rIns="0" bIns="0" rtlCol="0" vert="horz">
            <a:spAutoFit/>
          </a:bodyPr>
          <a:lstStyle/>
          <a:p>
            <a:pPr marL="292735" marR="931544">
              <a:lnSpc>
                <a:spcPct val="101600"/>
              </a:lnSpc>
              <a:spcBef>
                <a:spcPts val="2460"/>
              </a:spcBef>
            </a:pPr>
            <a:r>
              <a:rPr dirty="0" sz="3200" spc="-15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3200" spc="-25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39396C"/>
                </a:solidFill>
                <a:latin typeface="Arial"/>
                <a:cs typeface="Arial"/>
              </a:rPr>
              <a:t>Black</a:t>
            </a:r>
            <a:r>
              <a:rPr dirty="0" sz="3200" spc="-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110">
                <a:solidFill>
                  <a:srgbClr val="39396C"/>
                </a:solidFill>
                <a:latin typeface="Arial"/>
                <a:cs typeface="Arial"/>
              </a:rPr>
              <a:t>Sea</a:t>
            </a:r>
            <a:r>
              <a:rPr dirty="0" sz="3200" spc="-25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39396C"/>
                </a:solidFill>
                <a:latin typeface="Arial"/>
                <a:cs typeface="Arial"/>
              </a:rPr>
              <a:t>is</a:t>
            </a:r>
            <a:r>
              <a:rPr dirty="0" sz="3200" spc="-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39396C"/>
                </a:solidFill>
                <a:latin typeface="Arial"/>
                <a:cs typeface="Arial"/>
              </a:rPr>
              <a:t>a</a:t>
            </a:r>
            <a:r>
              <a:rPr dirty="0" sz="3200" spc="-1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65">
                <a:solidFill>
                  <a:srgbClr val="39396C"/>
                </a:solidFill>
                <a:latin typeface="Arial"/>
                <a:cs typeface="Arial"/>
              </a:rPr>
              <a:t>key </a:t>
            </a:r>
            <a:r>
              <a:rPr dirty="0" sz="3200" spc="60">
                <a:solidFill>
                  <a:srgbClr val="39396C"/>
                </a:solidFill>
                <a:latin typeface="Arial"/>
                <a:cs typeface="Arial"/>
              </a:rPr>
              <a:t>strategic</a:t>
            </a:r>
            <a:r>
              <a:rPr dirty="0" sz="3200" spc="-1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20">
                <a:solidFill>
                  <a:srgbClr val="39396C"/>
                </a:solidFill>
                <a:latin typeface="Arial"/>
                <a:cs typeface="Arial"/>
              </a:rPr>
              <a:t>area</a:t>
            </a:r>
            <a:endParaRPr sz="3200">
              <a:latin typeface="Arial"/>
              <a:cs typeface="Arial"/>
            </a:endParaRPr>
          </a:p>
          <a:p>
            <a:pPr marL="292735" marR="2456180">
              <a:lnSpc>
                <a:spcPts val="3829"/>
              </a:lnSpc>
              <a:spcBef>
                <a:spcPts val="130"/>
              </a:spcBef>
            </a:pPr>
            <a:r>
              <a:rPr dirty="0" sz="3200" spc="85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3200" spc="-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45">
                <a:solidFill>
                  <a:srgbClr val="39396C"/>
                </a:solidFill>
                <a:latin typeface="Arial"/>
                <a:cs typeface="Arial"/>
              </a:rPr>
              <a:t>regional </a:t>
            </a:r>
            <a:r>
              <a:rPr dirty="0" sz="3200" spc="60">
                <a:solidFill>
                  <a:srgbClr val="39396C"/>
                </a:solidFill>
                <a:latin typeface="Arial"/>
                <a:cs typeface="Arial"/>
              </a:rPr>
              <a:t>energy</a:t>
            </a:r>
            <a:r>
              <a:rPr dirty="0" sz="3200" spc="-11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95">
                <a:solidFill>
                  <a:srgbClr val="39396C"/>
                </a:solidFill>
                <a:latin typeface="Arial"/>
                <a:cs typeface="Arial"/>
              </a:rPr>
              <a:t>future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33238" y="9632950"/>
            <a:ext cx="126364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50">
                <a:solidFill>
                  <a:srgbClr val="1E304D"/>
                </a:solidFill>
                <a:latin typeface="Arial"/>
                <a:cs typeface="Arial"/>
              </a:rPr>
              <a:t>7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448175" y="3486149"/>
            <a:ext cx="9982200" cy="6800850"/>
            <a:chOff x="4448175" y="3486149"/>
            <a:chExt cx="9982200" cy="68008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48175" y="3486149"/>
              <a:ext cx="9982200" cy="680084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339701" y="9329737"/>
              <a:ext cx="1962150" cy="857250"/>
            </a:xfrm>
            <a:custGeom>
              <a:avLst/>
              <a:gdLst/>
              <a:ahLst/>
              <a:cxnLst/>
              <a:rect l="l" t="t" r="r" b="b"/>
              <a:pathLst>
                <a:path w="1962150" h="857250">
                  <a:moveTo>
                    <a:pt x="24383" y="0"/>
                  </a:moveTo>
                  <a:lnTo>
                    <a:pt x="6730" y="19697"/>
                  </a:lnTo>
                  <a:lnTo>
                    <a:pt x="0" y="43980"/>
                  </a:lnTo>
                  <a:lnTo>
                    <a:pt x="14604" y="77457"/>
                  </a:lnTo>
                  <a:lnTo>
                    <a:pt x="61595" y="124701"/>
                  </a:lnTo>
                  <a:lnTo>
                    <a:pt x="120903" y="165976"/>
                  </a:lnTo>
                  <a:lnTo>
                    <a:pt x="159639" y="189407"/>
                  </a:lnTo>
                  <a:lnTo>
                    <a:pt x="202819" y="214426"/>
                  </a:lnTo>
                  <a:lnTo>
                    <a:pt x="249300" y="240804"/>
                  </a:lnTo>
                  <a:lnTo>
                    <a:pt x="297688" y="268325"/>
                  </a:lnTo>
                  <a:lnTo>
                    <a:pt x="346709" y="296773"/>
                  </a:lnTo>
                  <a:lnTo>
                    <a:pt x="395097" y="325932"/>
                  </a:lnTo>
                  <a:lnTo>
                    <a:pt x="441832" y="355574"/>
                  </a:lnTo>
                  <a:lnTo>
                    <a:pt x="485394" y="385508"/>
                  </a:lnTo>
                  <a:lnTo>
                    <a:pt x="524764" y="415505"/>
                  </a:lnTo>
                  <a:lnTo>
                    <a:pt x="558419" y="445338"/>
                  </a:lnTo>
                  <a:lnTo>
                    <a:pt x="591566" y="483577"/>
                  </a:lnTo>
                  <a:lnTo>
                    <a:pt x="618363" y="526008"/>
                  </a:lnTo>
                  <a:lnTo>
                    <a:pt x="640588" y="571144"/>
                  </a:lnTo>
                  <a:lnTo>
                    <a:pt x="659765" y="617499"/>
                  </a:lnTo>
                  <a:lnTo>
                    <a:pt x="677291" y="663562"/>
                  </a:lnTo>
                  <a:lnTo>
                    <a:pt x="694689" y="707847"/>
                  </a:lnTo>
                  <a:lnTo>
                    <a:pt x="713612" y="748855"/>
                  </a:lnTo>
                  <a:lnTo>
                    <a:pt x="735583" y="785088"/>
                  </a:lnTo>
                  <a:lnTo>
                    <a:pt x="762000" y="815047"/>
                  </a:lnTo>
                  <a:lnTo>
                    <a:pt x="794385" y="837247"/>
                  </a:lnTo>
                  <a:lnTo>
                    <a:pt x="920750" y="856731"/>
                  </a:lnTo>
                  <a:lnTo>
                    <a:pt x="1081658" y="841701"/>
                  </a:lnTo>
                  <a:lnTo>
                    <a:pt x="1220089" y="815543"/>
                  </a:lnTo>
                  <a:lnTo>
                    <a:pt x="1278889" y="801624"/>
                  </a:lnTo>
                  <a:lnTo>
                    <a:pt x="1961895" y="730364"/>
                  </a:lnTo>
                </a:path>
              </a:pathLst>
            </a:custGeom>
            <a:ln w="25400">
              <a:solidFill>
                <a:srgbClr val="E8494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5218663" y="5553392"/>
            <a:ext cx="2621915" cy="725170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2700" marR="5080" indent="851535">
              <a:lnSpc>
                <a:spcPts val="2630"/>
              </a:lnSpc>
              <a:spcBef>
                <a:spcPts val="395"/>
              </a:spcBef>
            </a:pPr>
            <a:r>
              <a:rPr dirty="0" sz="2400" spc="-35">
                <a:solidFill>
                  <a:srgbClr val="39396C"/>
                </a:solidFill>
                <a:latin typeface="Arial"/>
                <a:cs typeface="Arial"/>
              </a:rPr>
              <a:t>Onshore</a:t>
            </a:r>
            <a:r>
              <a:rPr dirty="0" sz="2400" spc="-1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75">
                <a:solidFill>
                  <a:srgbClr val="39396C"/>
                </a:solidFill>
                <a:latin typeface="Arial"/>
                <a:cs typeface="Arial"/>
              </a:rPr>
              <a:t>Gas </a:t>
            </a:r>
            <a:r>
              <a:rPr dirty="0" sz="2400" spc="-35">
                <a:solidFill>
                  <a:srgbClr val="39396C"/>
                </a:solidFill>
                <a:latin typeface="Arial"/>
                <a:cs typeface="Arial"/>
              </a:rPr>
              <a:t>Processing</a:t>
            </a:r>
            <a:r>
              <a:rPr dirty="0" sz="2400" spc="-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9396C"/>
                </a:solidFill>
                <a:latin typeface="Arial"/>
                <a:cs typeface="Arial"/>
              </a:rPr>
              <a:t>Facility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330930" y="1764982"/>
            <a:ext cx="156146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5">
                <a:solidFill>
                  <a:srgbClr val="39396C"/>
                </a:solidFill>
                <a:latin typeface="Arial"/>
                <a:cs typeface="Arial"/>
              </a:rPr>
              <a:t>Shore</a:t>
            </a:r>
            <a:r>
              <a:rPr dirty="0" sz="2400" spc="-14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39396C"/>
                </a:solidFill>
                <a:latin typeface="Arial"/>
                <a:cs typeface="Arial"/>
              </a:rPr>
              <a:t>Base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744825" y="9382125"/>
            <a:ext cx="1600200" cy="55245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1896725" y="4514850"/>
            <a:ext cx="3314700" cy="4514850"/>
            <a:chOff x="11896725" y="4514850"/>
            <a:chExt cx="3314700" cy="451485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77825" y="8915400"/>
              <a:ext cx="116840" cy="11403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3109194" y="8919717"/>
              <a:ext cx="2101850" cy="66040"/>
            </a:xfrm>
            <a:custGeom>
              <a:avLst/>
              <a:gdLst/>
              <a:ahLst/>
              <a:cxnLst/>
              <a:rect l="l" t="t" r="r" b="b"/>
              <a:pathLst>
                <a:path w="2101850" h="66040">
                  <a:moveTo>
                    <a:pt x="39357" y="64643"/>
                  </a:moveTo>
                  <a:lnTo>
                    <a:pt x="19050" y="53721"/>
                  </a:lnTo>
                  <a:lnTo>
                    <a:pt x="36309" y="43434"/>
                  </a:lnTo>
                  <a:lnTo>
                    <a:pt x="0" y="43434"/>
                  </a:lnTo>
                  <a:lnTo>
                    <a:pt x="508" y="64643"/>
                  </a:lnTo>
                  <a:lnTo>
                    <a:pt x="39357" y="64643"/>
                  </a:lnTo>
                  <a:close/>
                </a:path>
                <a:path w="2101850" h="66040">
                  <a:moveTo>
                    <a:pt x="2101850" y="24511"/>
                  </a:moveTo>
                  <a:lnTo>
                    <a:pt x="2101342" y="0"/>
                  </a:lnTo>
                  <a:lnTo>
                    <a:pt x="40640" y="41021"/>
                  </a:lnTo>
                  <a:lnTo>
                    <a:pt x="19050" y="53721"/>
                  </a:lnTo>
                  <a:lnTo>
                    <a:pt x="41148" y="65532"/>
                  </a:lnTo>
                  <a:lnTo>
                    <a:pt x="2101850" y="24511"/>
                  </a:lnTo>
                  <a:close/>
                </a:path>
              </a:pathLst>
            </a:custGeom>
            <a:solidFill>
              <a:srgbClr val="3939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896725" y="4770627"/>
              <a:ext cx="139573" cy="13436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984989" y="4514850"/>
              <a:ext cx="349885" cy="314325"/>
            </a:xfrm>
            <a:custGeom>
              <a:avLst/>
              <a:gdLst/>
              <a:ahLst/>
              <a:cxnLst/>
              <a:rect l="l" t="t" r="r" b="b"/>
              <a:pathLst>
                <a:path w="349884" h="314325">
                  <a:moveTo>
                    <a:pt x="332358" y="0"/>
                  </a:moveTo>
                  <a:lnTo>
                    <a:pt x="0" y="294639"/>
                  </a:lnTo>
                  <a:lnTo>
                    <a:pt x="17144" y="314071"/>
                  </a:lnTo>
                  <a:lnTo>
                    <a:pt x="349376" y="19303"/>
                  </a:lnTo>
                  <a:lnTo>
                    <a:pt x="332358" y="0"/>
                  </a:lnTo>
                  <a:close/>
                </a:path>
              </a:pathLst>
            </a:custGeom>
            <a:solidFill>
              <a:srgbClr val="E849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544512" y="1245552"/>
            <a:ext cx="2899410" cy="7004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solidFill>
                  <a:srgbClr val="1E304D"/>
                </a:solidFill>
                <a:latin typeface="Arial"/>
                <a:cs typeface="Arial"/>
              </a:rPr>
              <a:t>Offshore</a:t>
            </a:r>
            <a:r>
              <a:rPr dirty="0" sz="2600" spc="-1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600" spc="35">
                <a:solidFill>
                  <a:srgbClr val="1E304D"/>
                </a:solidFill>
                <a:latin typeface="Arial"/>
                <a:cs typeface="Arial"/>
              </a:rPr>
              <a:t>platforms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800" spc="-80">
                <a:solidFill>
                  <a:srgbClr val="1E304D"/>
                </a:solidFill>
                <a:latin typeface="Arial"/>
                <a:cs typeface="Arial"/>
              </a:rPr>
              <a:t>@SASB</a:t>
            </a:r>
            <a:r>
              <a:rPr dirty="0" sz="1800" spc="-204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 spc="-85">
                <a:solidFill>
                  <a:srgbClr val="1E304D"/>
                </a:solidFill>
                <a:latin typeface="Arial"/>
                <a:cs typeface="Arial"/>
              </a:rPr>
              <a:t>Gas</a:t>
            </a:r>
            <a:r>
              <a:rPr dirty="0" sz="1800" spc="-16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1E304D"/>
                </a:solidFill>
                <a:latin typeface="Arial"/>
                <a:cs typeface="Arial"/>
              </a:rPr>
              <a:t>Field,</a:t>
            </a:r>
            <a:r>
              <a:rPr dirty="0" sz="1800" spc="-6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E304D"/>
                </a:solidFill>
                <a:latin typeface="Arial"/>
                <a:cs typeface="Arial"/>
              </a:rPr>
              <a:t>Black</a:t>
            </a:r>
            <a:r>
              <a:rPr dirty="0" sz="1800" spc="-9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1E304D"/>
                </a:solidFill>
                <a:latin typeface="Arial"/>
                <a:cs typeface="Arial"/>
              </a:rPr>
              <a:t>Sea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90525" y="1895475"/>
            <a:ext cx="17430750" cy="7277100"/>
            <a:chOff x="390525" y="1895475"/>
            <a:chExt cx="17430750" cy="727710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354050" y="8115300"/>
              <a:ext cx="257175" cy="2286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324100" y="4302759"/>
              <a:ext cx="4112260" cy="69215"/>
            </a:xfrm>
            <a:custGeom>
              <a:avLst/>
              <a:gdLst/>
              <a:ahLst/>
              <a:cxnLst/>
              <a:rect l="l" t="t" r="r" b="b"/>
              <a:pathLst>
                <a:path w="4112260" h="69214">
                  <a:moveTo>
                    <a:pt x="4111752" y="24257"/>
                  </a:moveTo>
                  <a:lnTo>
                    <a:pt x="4108323" y="24257"/>
                  </a:lnTo>
                  <a:lnTo>
                    <a:pt x="4108323" y="22606"/>
                  </a:lnTo>
                  <a:lnTo>
                    <a:pt x="4101846" y="22606"/>
                  </a:lnTo>
                  <a:lnTo>
                    <a:pt x="4082923" y="12065"/>
                  </a:lnTo>
                  <a:lnTo>
                    <a:pt x="4071670" y="18415"/>
                  </a:lnTo>
                  <a:lnTo>
                    <a:pt x="4071670" y="12700"/>
                  </a:lnTo>
                  <a:lnTo>
                    <a:pt x="4072890" y="12700"/>
                  </a:lnTo>
                  <a:lnTo>
                    <a:pt x="407289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24130"/>
                  </a:lnTo>
                  <a:lnTo>
                    <a:pt x="4061523" y="24130"/>
                  </a:lnTo>
                  <a:lnTo>
                    <a:pt x="4019423" y="47879"/>
                  </a:lnTo>
                  <a:lnTo>
                    <a:pt x="4017391" y="55372"/>
                  </a:lnTo>
                  <a:lnTo>
                    <a:pt x="4024503" y="67056"/>
                  </a:lnTo>
                  <a:lnTo>
                    <a:pt x="4032250" y="68961"/>
                  </a:lnTo>
                  <a:lnTo>
                    <a:pt x="4038346" y="65659"/>
                  </a:lnTo>
                  <a:lnTo>
                    <a:pt x="4111752" y="24257"/>
                  </a:lnTo>
                  <a:close/>
                </a:path>
              </a:pathLst>
            </a:custGeom>
            <a:solidFill>
              <a:srgbClr val="3939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41490" y="4257675"/>
              <a:ext cx="116205" cy="6934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510526" y="5034026"/>
              <a:ext cx="2647950" cy="2638425"/>
            </a:xfrm>
            <a:custGeom>
              <a:avLst/>
              <a:gdLst/>
              <a:ahLst/>
              <a:cxnLst/>
              <a:rect l="l" t="t" r="r" b="b"/>
              <a:pathLst>
                <a:path w="2647950" h="2638425">
                  <a:moveTo>
                    <a:pt x="0" y="1319149"/>
                  </a:moveTo>
                  <a:lnTo>
                    <a:pt x="762" y="1270762"/>
                  </a:lnTo>
                  <a:lnTo>
                    <a:pt x="3428" y="1222883"/>
                  </a:lnTo>
                  <a:lnTo>
                    <a:pt x="7747" y="1175385"/>
                  </a:lnTo>
                  <a:lnTo>
                    <a:pt x="13716" y="1128395"/>
                  </a:lnTo>
                  <a:lnTo>
                    <a:pt x="21208" y="1082039"/>
                  </a:lnTo>
                  <a:lnTo>
                    <a:pt x="30479" y="1036193"/>
                  </a:lnTo>
                  <a:lnTo>
                    <a:pt x="41275" y="990853"/>
                  </a:lnTo>
                  <a:lnTo>
                    <a:pt x="53594" y="946150"/>
                  </a:lnTo>
                  <a:lnTo>
                    <a:pt x="67437" y="902208"/>
                  </a:lnTo>
                  <a:lnTo>
                    <a:pt x="82803" y="858901"/>
                  </a:lnTo>
                  <a:lnTo>
                    <a:pt x="99568" y="816228"/>
                  </a:lnTo>
                  <a:lnTo>
                    <a:pt x="117728" y="774319"/>
                  </a:lnTo>
                  <a:lnTo>
                    <a:pt x="137414" y="733171"/>
                  </a:lnTo>
                  <a:lnTo>
                    <a:pt x="158369" y="692785"/>
                  </a:lnTo>
                  <a:lnTo>
                    <a:pt x="180721" y="653288"/>
                  </a:lnTo>
                  <a:lnTo>
                    <a:pt x="204343" y="614679"/>
                  </a:lnTo>
                  <a:lnTo>
                    <a:pt x="229234" y="576961"/>
                  </a:lnTo>
                  <a:lnTo>
                    <a:pt x="255397" y="540003"/>
                  </a:lnTo>
                  <a:lnTo>
                    <a:pt x="282701" y="504189"/>
                  </a:lnTo>
                  <a:lnTo>
                    <a:pt x="311276" y="469264"/>
                  </a:lnTo>
                  <a:lnTo>
                    <a:pt x="340995" y="435228"/>
                  </a:lnTo>
                  <a:lnTo>
                    <a:pt x="371855" y="402336"/>
                  </a:lnTo>
                  <a:lnTo>
                    <a:pt x="403732" y="370586"/>
                  </a:lnTo>
                  <a:lnTo>
                    <a:pt x="436752" y="339851"/>
                  </a:lnTo>
                  <a:lnTo>
                    <a:pt x="470916" y="310261"/>
                  </a:lnTo>
                  <a:lnTo>
                    <a:pt x="505968" y="281813"/>
                  </a:lnTo>
                  <a:lnTo>
                    <a:pt x="541908" y="254508"/>
                  </a:lnTo>
                  <a:lnTo>
                    <a:pt x="578993" y="228473"/>
                  </a:lnTo>
                  <a:lnTo>
                    <a:pt x="616839" y="203581"/>
                  </a:lnTo>
                  <a:lnTo>
                    <a:pt x="655574" y="180086"/>
                  </a:lnTo>
                  <a:lnTo>
                    <a:pt x="695325" y="157861"/>
                  </a:lnTo>
                  <a:lnTo>
                    <a:pt x="735710" y="136906"/>
                  </a:lnTo>
                  <a:lnTo>
                    <a:pt x="777113" y="117348"/>
                  </a:lnTo>
                  <a:lnTo>
                    <a:pt x="819150" y="99187"/>
                  </a:lnTo>
                  <a:lnTo>
                    <a:pt x="861949" y="82423"/>
                  </a:lnTo>
                  <a:lnTo>
                    <a:pt x="905382" y="67183"/>
                  </a:lnTo>
                  <a:lnTo>
                    <a:pt x="949578" y="53339"/>
                  </a:lnTo>
                  <a:lnTo>
                    <a:pt x="994409" y="41148"/>
                  </a:lnTo>
                  <a:lnTo>
                    <a:pt x="1039876" y="30352"/>
                  </a:lnTo>
                  <a:lnTo>
                    <a:pt x="1085850" y="21209"/>
                  </a:lnTo>
                  <a:lnTo>
                    <a:pt x="1132458" y="13588"/>
                  </a:lnTo>
                  <a:lnTo>
                    <a:pt x="1179576" y="7620"/>
                  </a:lnTo>
                  <a:lnTo>
                    <a:pt x="1227327" y="3428"/>
                  </a:lnTo>
                  <a:lnTo>
                    <a:pt x="1275333" y="762"/>
                  </a:lnTo>
                  <a:lnTo>
                    <a:pt x="1323975" y="0"/>
                  </a:lnTo>
                  <a:lnTo>
                    <a:pt x="1372489" y="762"/>
                  </a:lnTo>
                  <a:lnTo>
                    <a:pt x="1420495" y="3428"/>
                  </a:lnTo>
                  <a:lnTo>
                    <a:pt x="1468120" y="7620"/>
                  </a:lnTo>
                  <a:lnTo>
                    <a:pt x="1515237" y="13588"/>
                  </a:lnTo>
                  <a:lnTo>
                    <a:pt x="1561846" y="21209"/>
                  </a:lnTo>
                  <a:lnTo>
                    <a:pt x="1607947" y="30352"/>
                  </a:lnTo>
                  <a:lnTo>
                    <a:pt x="1653413" y="41148"/>
                  </a:lnTo>
                  <a:lnTo>
                    <a:pt x="1698244" y="53339"/>
                  </a:lnTo>
                  <a:lnTo>
                    <a:pt x="1742313" y="67183"/>
                  </a:lnTo>
                  <a:lnTo>
                    <a:pt x="1785874" y="82423"/>
                  </a:lnTo>
                  <a:lnTo>
                    <a:pt x="1828673" y="99187"/>
                  </a:lnTo>
                  <a:lnTo>
                    <a:pt x="1870709" y="117348"/>
                  </a:lnTo>
                  <a:lnTo>
                    <a:pt x="1911984" y="136906"/>
                  </a:lnTo>
                  <a:lnTo>
                    <a:pt x="1952498" y="157861"/>
                  </a:lnTo>
                  <a:lnTo>
                    <a:pt x="1992122" y="180086"/>
                  </a:lnTo>
                  <a:lnTo>
                    <a:pt x="2030856" y="203581"/>
                  </a:lnTo>
                  <a:lnTo>
                    <a:pt x="2068829" y="228473"/>
                  </a:lnTo>
                  <a:lnTo>
                    <a:pt x="2105787" y="254508"/>
                  </a:lnTo>
                  <a:lnTo>
                    <a:pt x="2141854" y="281813"/>
                  </a:lnTo>
                  <a:lnTo>
                    <a:pt x="2176906" y="310261"/>
                  </a:lnTo>
                  <a:lnTo>
                    <a:pt x="2210943" y="339851"/>
                  </a:lnTo>
                  <a:lnTo>
                    <a:pt x="2243963" y="370586"/>
                  </a:lnTo>
                  <a:lnTo>
                    <a:pt x="2275840" y="402336"/>
                  </a:lnTo>
                  <a:lnTo>
                    <a:pt x="2306701" y="435228"/>
                  </a:lnTo>
                  <a:lnTo>
                    <a:pt x="2336419" y="469264"/>
                  </a:lnTo>
                  <a:lnTo>
                    <a:pt x="2364994" y="504189"/>
                  </a:lnTo>
                  <a:lnTo>
                    <a:pt x="2392299" y="540003"/>
                  </a:lnTo>
                  <a:lnTo>
                    <a:pt x="2418460" y="576961"/>
                  </a:lnTo>
                  <a:lnTo>
                    <a:pt x="2443353" y="614679"/>
                  </a:lnTo>
                  <a:lnTo>
                    <a:pt x="2466975" y="653288"/>
                  </a:lnTo>
                  <a:lnTo>
                    <a:pt x="2489327" y="692785"/>
                  </a:lnTo>
                  <a:lnTo>
                    <a:pt x="2510281" y="733171"/>
                  </a:lnTo>
                  <a:lnTo>
                    <a:pt x="2529967" y="774319"/>
                  </a:lnTo>
                  <a:lnTo>
                    <a:pt x="2548128" y="816228"/>
                  </a:lnTo>
                  <a:lnTo>
                    <a:pt x="2564892" y="858901"/>
                  </a:lnTo>
                  <a:lnTo>
                    <a:pt x="2580258" y="902208"/>
                  </a:lnTo>
                  <a:lnTo>
                    <a:pt x="2594102" y="946150"/>
                  </a:lnTo>
                  <a:lnTo>
                    <a:pt x="2606421" y="990853"/>
                  </a:lnTo>
                  <a:lnTo>
                    <a:pt x="2617216" y="1036193"/>
                  </a:lnTo>
                  <a:lnTo>
                    <a:pt x="2626487" y="1082039"/>
                  </a:lnTo>
                  <a:lnTo>
                    <a:pt x="2633979" y="1128395"/>
                  </a:lnTo>
                  <a:lnTo>
                    <a:pt x="2639949" y="1175385"/>
                  </a:lnTo>
                  <a:lnTo>
                    <a:pt x="2644267" y="1222883"/>
                  </a:lnTo>
                  <a:lnTo>
                    <a:pt x="2646933" y="1270762"/>
                  </a:lnTo>
                  <a:lnTo>
                    <a:pt x="2647696" y="1319149"/>
                  </a:lnTo>
                  <a:lnTo>
                    <a:pt x="2646933" y="1367536"/>
                  </a:lnTo>
                  <a:lnTo>
                    <a:pt x="2644267" y="1415414"/>
                  </a:lnTo>
                  <a:lnTo>
                    <a:pt x="2639949" y="1462913"/>
                  </a:lnTo>
                  <a:lnTo>
                    <a:pt x="2633979" y="1509902"/>
                  </a:lnTo>
                  <a:lnTo>
                    <a:pt x="2626487" y="1556258"/>
                  </a:lnTo>
                  <a:lnTo>
                    <a:pt x="2617216" y="1602104"/>
                  </a:lnTo>
                  <a:lnTo>
                    <a:pt x="2606421" y="1647444"/>
                  </a:lnTo>
                  <a:lnTo>
                    <a:pt x="2594102" y="1692148"/>
                  </a:lnTo>
                  <a:lnTo>
                    <a:pt x="2580258" y="1736089"/>
                  </a:lnTo>
                  <a:lnTo>
                    <a:pt x="2564892" y="1779397"/>
                  </a:lnTo>
                  <a:lnTo>
                    <a:pt x="2548128" y="1822069"/>
                  </a:lnTo>
                  <a:lnTo>
                    <a:pt x="2529967" y="1863978"/>
                  </a:lnTo>
                  <a:lnTo>
                    <a:pt x="2510281" y="1905127"/>
                  </a:lnTo>
                  <a:lnTo>
                    <a:pt x="2489327" y="1945513"/>
                  </a:lnTo>
                  <a:lnTo>
                    <a:pt x="2466975" y="1985010"/>
                  </a:lnTo>
                  <a:lnTo>
                    <a:pt x="2443353" y="2023618"/>
                  </a:lnTo>
                  <a:lnTo>
                    <a:pt x="2418460" y="2061337"/>
                  </a:lnTo>
                  <a:lnTo>
                    <a:pt x="2392299" y="2098294"/>
                  </a:lnTo>
                  <a:lnTo>
                    <a:pt x="2364994" y="2134108"/>
                  </a:lnTo>
                  <a:lnTo>
                    <a:pt x="2336419" y="2169033"/>
                  </a:lnTo>
                  <a:lnTo>
                    <a:pt x="2306701" y="2203069"/>
                  </a:lnTo>
                  <a:lnTo>
                    <a:pt x="2275840" y="2235962"/>
                  </a:lnTo>
                  <a:lnTo>
                    <a:pt x="2243963" y="2267712"/>
                  </a:lnTo>
                  <a:lnTo>
                    <a:pt x="2210943" y="2298446"/>
                  </a:lnTo>
                  <a:lnTo>
                    <a:pt x="2176906" y="2328037"/>
                  </a:lnTo>
                  <a:lnTo>
                    <a:pt x="2141854" y="2356485"/>
                  </a:lnTo>
                  <a:lnTo>
                    <a:pt x="2105787" y="2383790"/>
                  </a:lnTo>
                  <a:lnTo>
                    <a:pt x="2068829" y="2409825"/>
                  </a:lnTo>
                  <a:lnTo>
                    <a:pt x="2030856" y="2434717"/>
                  </a:lnTo>
                  <a:lnTo>
                    <a:pt x="1992122" y="2458212"/>
                  </a:lnTo>
                  <a:lnTo>
                    <a:pt x="1952498" y="2480437"/>
                  </a:lnTo>
                  <a:lnTo>
                    <a:pt x="1911984" y="2501392"/>
                  </a:lnTo>
                  <a:lnTo>
                    <a:pt x="1870709" y="2520950"/>
                  </a:lnTo>
                  <a:lnTo>
                    <a:pt x="1828673" y="2539111"/>
                  </a:lnTo>
                  <a:lnTo>
                    <a:pt x="1785874" y="2555875"/>
                  </a:lnTo>
                  <a:lnTo>
                    <a:pt x="1742313" y="2571115"/>
                  </a:lnTo>
                  <a:lnTo>
                    <a:pt x="1698244" y="2584958"/>
                  </a:lnTo>
                  <a:lnTo>
                    <a:pt x="1653413" y="2597150"/>
                  </a:lnTo>
                  <a:lnTo>
                    <a:pt x="1607947" y="2607945"/>
                  </a:lnTo>
                  <a:lnTo>
                    <a:pt x="1561846" y="2617089"/>
                  </a:lnTo>
                  <a:lnTo>
                    <a:pt x="1515237" y="2624709"/>
                  </a:lnTo>
                  <a:lnTo>
                    <a:pt x="1468120" y="2630678"/>
                  </a:lnTo>
                  <a:lnTo>
                    <a:pt x="1420495" y="2634869"/>
                  </a:lnTo>
                  <a:lnTo>
                    <a:pt x="1372489" y="2637536"/>
                  </a:lnTo>
                  <a:lnTo>
                    <a:pt x="1323975" y="2638298"/>
                  </a:lnTo>
                  <a:lnTo>
                    <a:pt x="1275333" y="2637536"/>
                  </a:lnTo>
                  <a:lnTo>
                    <a:pt x="1227327" y="2634869"/>
                  </a:lnTo>
                  <a:lnTo>
                    <a:pt x="1179576" y="2630678"/>
                  </a:lnTo>
                  <a:lnTo>
                    <a:pt x="1132458" y="2624709"/>
                  </a:lnTo>
                  <a:lnTo>
                    <a:pt x="1085850" y="2617089"/>
                  </a:lnTo>
                  <a:lnTo>
                    <a:pt x="1039876" y="2607945"/>
                  </a:lnTo>
                  <a:lnTo>
                    <a:pt x="994409" y="2597150"/>
                  </a:lnTo>
                  <a:lnTo>
                    <a:pt x="949578" y="2584958"/>
                  </a:lnTo>
                  <a:lnTo>
                    <a:pt x="905382" y="2571115"/>
                  </a:lnTo>
                  <a:lnTo>
                    <a:pt x="861949" y="2555875"/>
                  </a:lnTo>
                  <a:lnTo>
                    <a:pt x="819150" y="2539111"/>
                  </a:lnTo>
                  <a:lnTo>
                    <a:pt x="777113" y="2520950"/>
                  </a:lnTo>
                  <a:lnTo>
                    <a:pt x="735710" y="2501392"/>
                  </a:lnTo>
                  <a:lnTo>
                    <a:pt x="695325" y="2480437"/>
                  </a:lnTo>
                  <a:lnTo>
                    <a:pt x="655574" y="2458212"/>
                  </a:lnTo>
                  <a:lnTo>
                    <a:pt x="616839" y="2434717"/>
                  </a:lnTo>
                  <a:lnTo>
                    <a:pt x="578993" y="2409825"/>
                  </a:lnTo>
                  <a:lnTo>
                    <a:pt x="541908" y="2383790"/>
                  </a:lnTo>
                  <a:lnTo>
                    <a:pt x="505968" y="2356485"/>
                  </a:lnTo>
                  <a:lnTo>
                    <a:pt x="470916" y="2328037"/>
                  </a:lnTo>
                  <a:lnTo>
                    <a:pt x="436752" y="2298446"/>
                  </a:lnTo>
                  <a:lnTo>
                    <a:pt x="403732" y="2267712"/>
                  </a:lnTo>
                  <a:lnTo>
                    <a:pt x="371855" y="2235962"/>
                  </a:lnTo>
                  <a:lnTo>
                    <a:pt x="340995" y="2203069"/>
                  </a:lnTo>
                  <a:lnTo>
                    <a:pt x="311276" y="2169033"/>
                  </a:lnTo>
                  <a:lnTo>
                    <a:pt x="282701" y="2134108"/>
                  </a:lnTo>
                  <a:lnTo>
                    <a:pt x="255397" y="2098294"/>
                  </a:lnTo>
                  <a:lnTo>
                    <a:pt x="229234" y="2061337"/>
                  </a:lnTo>
                  <a:lnTo>
                    <a:pt x="204343" y="2023618"/>
                  </a:lnTo>
                  <a:lnTo>
                    <a:pt x="180721" y="1985010"/>
                  </a:lnTo>
                  <a:lnTo>
                    <a:pt x="158369" y="1945513"/>
                  </a:lnTo>
                  <a:lnTo>
                    <a:pt x="137414" y="1905127"/>
                  </a:lnTo>
                  <a:lnTo>
                    <a:pt x="117728" y="1863978"/>
                  </a:lnTo>
                  <a:lnTo>
                    <a:pt x="99568" y="1822069"/>
                  </a:lnTo>
                  <a:lnTo>
                    <a:pt x="82803" y="1779397"/>
                  </a:lnTo>
                  <a:lnTo>
                    <a:pt x="67437" y="1736089"/>
                  </a:lnTo>
                  <a:lnTo>
                    <a:pt x="53594" y="1692148"/>
                  </a:lnTo>
                  <a:lnTo>
                    <a:pt x="41275" y="1647444"/>
                  </a:lnTo>
                  <a:lnTo>
                    <a:pt x="30479" y="1602104"/>
                  </a:lnTo>
                  <a:lnTo>
                    <a:pt x="21208" y="1556258"/>
                  </a:lnTo>
                  <a:lnTo>
                    <a:pt x="13716" y="1509902"/>
                  </a:lnTo>
                  <a:lnTo>
                    <a:pt x="7747" y="1462913"/>
                  </a:lnTo>
                  <a:lnTo>
                    <a:pt x="3428" y="1415414"/>
                  </a:lnTo>
                  <a:lnTo>
                    <a:pt x="762" y="1367536"/>
                  </a:lnTo>
                  <a:lnTo>
                    <a:pt x="0" y="1319149"/>
                  </a:lnTo>
                  <a:close/>
                </a:path>
              </a:pathLst>
            </a:custGeom>
            <a:ln w="28575">
              <a:solidFill>
                <a:srgbClr val="E84946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658975" y="6305550"/>
              <a:ext cx="3162300" cy="286702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0525" y="1981200"/>
              <a:ext cx="3190875" cy="288607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344150" y="1895475"/>
              <a:ext cx="3533775" cy="2076450"/>
            </a:xfrm>
            <a:custGeom>
              <a:avLst/>
              <a:gdLst/>
              <a:ahLst/>
              <a:cxnLst/>
              <a:rect l="l" t="t" r="r" b="b"/>
              <a:pathLst>
                <a:path w="3533775" h="2076450">
                  <a:moveTo>
                    <a:pt x="3533775" y="0"/>
                  </a:moveTo>
                  <a:lnTo>
                    <a:pt x="30860" y="0"/>
                  </a:lnTo>
                  <a:lnTo>
                    <a:pt x="30860" y="975232"/>
                  </a:lnTo>
                  <a:lnTo>
                    <a:pt x="614679" y="975232"/>
                  </a:lnTo>
                  <a:lnTo>
                    <a:pt x="0" y="2076069"/>
                  </a:lnTo>
                  <a:lnTo>
                    <a:pt x="1490472" y="975232"/>
                  </a:lnTo>
                  <a:lnTo>
                    <a:pt x="3533775" y="975232"/>
                  </a:lnTo>
                  <a:lnTo>
                    <a:pt x="3533775" y="0"/>
                  </a:lnTo>
                  <a:close/>
                </a:path>
              </a:pathLst>
            </a:custGeom>
            <a:solidFill>
              <a:srgbClr val="C1D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$PPTXTitle"/>
          <p:cNvSpPr txBox="1">
            <a:spLocks noGrp="1"/>
          </p:cNvSpPr>
          <p:nvPr>
            <p:ph type="title"/>
          </p:nvPr>
        </p:nvSpPr>
        <p:spPr>
          <a:xfrm>
            <a:off x="1071562" y="172402"/>
            <a:ext cx="1537525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60">
                <a:solidFill>
                  <a:srgbClr val="39396C"/>
                </a:solidFill>
              </a:rPr>
              <a:t>SASB</a:t>
            </a:r>
            <a:r>
              <a:rPr dirty="0" spc="-590">
                <a:solidFill>
                  <a:srgbClr val="39396C"/>
                </a:solidFill>
              </a:rPr>
              <a:t> </a:t>
            </a:r>
            <a:r>
              <a:rPr dirty="0" spc="-25">
                <a:solidFill>
                  <a:srgbClr val="39396C"/>
                </a:solidFill>
              </a:rPr>
              <a:t>Infrastructure</a:t>
            </a:r>
            <a:r>
              <a:rPr dirty="0" spc="-220">
                <a:solidFill>
                  <a:srgbClr val="39396C"/>
                </a:solidFill>
              </a:rPr>
              <a:t> </a:t>
            </a:r>
            <a:r>
              <a:rPr dirty="0" spc="-35">
                <a:solidFill>
                  <a:srgbClr val="39396C"/>
                </a:solidFill>
              </a:rPr>
              <a:t>–</a:t>
            </a:r>
            <a:r>
              <a:rPr dirty="0" spc="-270">
                <a:solidFill>
                  <a:srgbClr val="39396C"/>
                </a:solidFill>
              </a:rPr>
              <a:t> </a:t>
            </a:r>
            <a:r>
              <a:rPr dirty="0" spc="-65">
                <a:solidFill>
                  <a:srgbClr val="39396C"/>
                </a:solidFill>
              </a:rPr>
              <a:t>Solid</a:t>
            </a:r>
            <a:r>
              <a:rPr dirty="0" spc="-300">
                <a:solidFill>
                  <a:srgbClr val="39396C"/>
                </a:solidFill>
              </a:rPr>
              <a:t> </a:t>
            </a:r>
            <a:r>
              <a:rPr dirty="0">
                <a:solidFill>
                  <a:srgbClr val="39396C"/>
                </a:solidFill>
              </a:rPr>
              <a:t>platform</a:t>
            </a:r>
            <a:r>
              <a:rPr dirty="0" spc="-135">
                <a:solidFill>
                  <a:srgbClr val="39396C"/>
                </a:solidFill>
              </a:rPr>
              <a:t> </a:t>
            </a:r>
            <a:r>
              <a:rPr dirty="0">
                <a:solidFill>
                  <a:srgbClr val="39396C"/>
                </a:solidFill>
              </a:rPr>
              <a:t>for</a:t>
            </a:r>
            <a:r>
              <a:rPr dirty="0" spc="-75">
                <a:solidFill>
                  <a:srgbClr val="39396C"/>
                </a:solidFill>
              </a:rPr>
              <a:t> </a:t>
            </a:r>
            <a:r>
              <a:rPr dirty="0">
                <a:solidFill>
                  <a:srgbClr val="39396C"/>
                </a:solidFill>
              </a:rPr>
              <a:t>future</a:t>
            </a:r>
            <a:r>
              <a:rPr dirty="0" spc="-105">
                <a:solidFill>
                  <a:srgbClr val="39396C"/>
                </a:solidFill>
              </a:rPr>
              <a:t> </a:t>
            </a:r>
            <a:r>
              <a:rPr dirty="0" spc="-10">
                <a:solidFill>
                  <a:srgbClr val="39396C"/>
                </a:solidFill>
              </a:rPr>
              <a:t>growth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0607293" y="1963419"/>
            <a:ext cx="3017520" cy="763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solidFill>
                  <a:srgbClr val="1E304D"/>
                </a:solidFill>
                <a:latin typeface="Arial"/>
                <a:cs typeface="Arial"/>
              </a:rPr>
              <a:t>4</a:t>
            </a:r>
            <a:r>
              <a:rPr dirty="0" sz="2400" spc="-18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400" spc="55">
                <a:solidFill>
                  <a:srgbClr val="1E304D"/>
                </a:solidFill>
                <a:latin typeface="Arial"/>
                <a:cs typeface="Arial"/>
              </a:rPr>
              <a:t>offshore</a:t>
            </a:r>
            <a:r>
              <a:rPr dirty="0" sz="2400" spc="-1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400" spc="45">
                <a:solidFill>
                  <a:srgbClr val="1E304D"/>
                </a:solidFill>
                <a:latin typeface="Arial"/>
                <a:cs typeface="Arial"/>
              </a:rPr>
              <a:t>production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dirty="0" sz="2400" spc="80">
                <a:solidFill>
                  <a:srgbClr val="1E304D"/>
                </a:solidFill>
                <a:latin typeface="Arial"/>
                <a:cs typeface="Arial"/>
              </a:rPr>
              <a:t>platform</a:t>
            </a:r>
            <a:r>
              <a:rPr dirty="0" sz="2400" spc="-3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1E304D"/>
                </a:solidFill>
                <a:latin typeface="Arial"/>
                <a:cs typeface="Arial"/>
              </a:rPr>
              <a:t>&amp;</a:t>
            </a:r>
            <a:r>
              <a:rPr dirty="0" sz="2400" spc="-12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400" spc="40">
                <a:solidFill>
                  <a:srgbClr val="1E304D"/>
                </a:solidFill>
                <a:latin typeface="Arial"/>
                <a:cs typeface="Arial"/>
              </a:rPr>
              <a:t>tripods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81000" y="4848225"/>
            <a:ext cx="11458575" cy="4076700"/>
            <a:chOff x="381000" y="4848225"/>
            <a:chExt cx="11458575" cy="4076700"/>
          </a:xfrm>
        </p:grpSpPr>
        <p:sp>
          <p:nvSpPr>
            <p:cNvPr id="26" name="object 26"/>
            <p:cNvSpPr/>
            <p:nvPr/>
          </p:nvSpPr>
          <p:spPr>
            <a:xfrm>
              <a:off x="2705100" y="6467474"/>
              <a:ext cx="5505450" cy="742950"/>
            </a:xfrm>
            <a:custGeom>
              <a:avLst/>
              <a:gdLst/>
              <a:ahLst/>
              <a:cxnLst/>
              <a:rect l="l" t="t" r="r" b="b"/>
              <a:pathLst>
                <a:path w="5505450" h="742950">
                  <a:moveTo>
                    <a:pt x="3551555" y="59309"/>
                  </a:moveTo>
                  <a:lnTo>
                    <a:pt x="3450463" y="0"/>
                  </a:lnTo>
                  <a:lnTo>
                    <a:pt x="3442589" y="2032"/>
                  </a:lnTo>
                  <a:lnTo>
                    <a:pt x="3435604" y="14224"/>
                  </a:lnTo>
                  <a:lnTo>
                    <a:pt x="3437636" y="22098"/>
                  </a:lnTo>
                  <a:lnTo>
                    <a:pt x="3479038" y="46482"/>
                  </a:lnTo>
                  <a:lnTo>
                    <a:pt x="0" y="46482"/>
                  </a:lnTo>
                  <a:lnTo>
                    <a:pt x="0" y="72009"/>
                  </a:lnTo>
                  <a:lnTo>
                    <a:pt x="3479292" y="72009"/>
                  </a:lnTo>
                  <a:lnTo>
                    <a:pt x="3501009" y="59309"/>
                  </a:lnTo>
                  <a:lnTo>
                    <a:pt x="3437636" y="96520"/>
                  </a:lnTo>
                  <a:lnTo>
                    <a:pt x="3435604" y="104267"/>
                  </a:lnTo>
                  <a:lnTo>
                    <a:pt x="3442589" y="116459"/>
                  </a:lnTo>
                  <a:lnTo>
                    <a:pt x="3450463" y="118491"/>
                  </a:lnTo>
                  <a:lnTo>
                    <a:pt x="3551301" y="59309"/>
                  </a:lnTo>
                  <a:lnTo>
                    <a:pt x="3551555" y="59309"/>
                  </a:lnTo>
                  <a:close/>
                </a:path>
                <a:path w="5505450" h="742950">
                  <a:moveTo>
                    <a:pt x="5504942" y="683768"/>
                  </a:moveTo>
                  <a:lnTo>
                    <a:pt x="5403850" y="624459"/>
                  </a:lnTo>
                  <a:lnTo>
                    <a:pt x="5396103" y="626491"/>
                  </a:lnTo>
                  <a:lnTo>
                    <a:pt x="5388991" y="638683"/>
                  </a:lnTo>
                  <a:lnTo>
                    <a:pt x="5391023" y="646430"/>
                  </a:lnTo>
                  <a:lnTo>
                    <a:pt x="5432806" y="670941"/>
                  </a:lnTo>
                  <a:lnTo>
                    <a:pt x="516255" y="670941"/>
                  </a:lnTo>
                  <a:lnTo>
                    <a:pt x="516255" y="696468"/>
                  </a:lnTo>
                  <a:lnTo>
                    <a:pt x="5432806" y="696468"/>
                  </a:lnTo>
                  <a:lnTo>
                    <a:pt x="5391023" y="720852"/>
                  </a:lnTo>
                  <a:lnTo>
                    <a:pt x="5388991" y="728726"/>
                  </a:lnTo>
                  <a:lnTo>
                    <a:pt x="5396103" y="740918"/>
                  </a:lnTo>
                  <a:lnTo>
                    <a:pt x="5403850" y="742950"/>
                  </a:lnTo>
                  <a:lnTo>
                    <a:pt x="5504942" y="683768"/>
                  </a:lnTo>
                  <a:close/>
                </a:path>
              </a:pathLst>
            </a:custGeom>
            <a:solidFill>
              <a:srgbClr val="3939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1000" y="4848225"/>
              <a:ext cx="3190875" cy="287655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562600" y="7896225"/>
              <a:ext cx="6276975" cy="1028700"/>
            </a:xfrm>
            <a:custGeom>
              <a:avLst/>
              <a:gdLst/>
              <a:ahLst/>
              <a:cxnLst/>
              <a:rect l="l" t="t" r="r" b="b"/>
              <a:pathLst>
                <a:path w="6276975" h="1028700">
                  <a:moveTo>
                    <a:pt x="3996563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3996563" y="1028700"/>
                  </a:lnTo>
                  <a:lnTo>
                    <a:pt x="3996563" y="857250"/>
                  </a:lnTo>
                  <a:lnTo>
                    <a:pt x="6276467" y="743712"/>
                  </a:lnTo>
                  <a:lnTo>
                    <a:pt x="3996563" y="600075"/>
                  </a:lnTo>
                  <a:lnTo>
                    <a:pt x="3996563" y="0"/>
                  </a:lnTo>
                  <a:close/>
                </a:path>
              </a:pathLst>
            </a:custGeom>
            <a:solidFill>
              <a:srgbClr val="C1D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5795645" y="8095615"/>
            <a:ext cx="3496310" cy="576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1E304D"/>
                </a:solidFill>
                <a:latin typeface="Arial"/>
                <a:cs typeface="Arial"/>
              </a:rPr>
              <a:t>Processing</a:t>
            </a:r>
            <a:r>
              <a:rPr dirty="0" sz="1800" spc="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 spc="80">
                <a:solidFill>
                  <a:srgbClr val="1E304D"/>
                </a:solidFill>
                <a:latin typeface="Arial"/>
                <a:cs typeface="Arial"/>
              </a:rPr>
              <a:t>facility</a:t>
            </a:r>
            <a:r>
              <a:rPr dirty="0" sz="1800" spc="12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E304D"/>
                </a:solidFill>
                <a:latin typeface="Arial"/>
                <a:cs typeface="Arial"/>
              </a:rPr>
              <a:t>tied</a:t>
            </a:r>
            <a:r>
              <a:rPr dirty="0" sz="1800" spc="6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1E304D"/>
                </a:solidFill>
                <a:latin typeface="Arial"/>
                <a:cs typeface="Arial"/>
              </a:rPr>
              <a:t>into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dirty="0" sz="1800" spc="55">
                <a:solidFill>
                  <a:srgbClr val="1E304D"/>
                </a:solidFill>
                <a:latin typeface="Arial"/>
                <a:cs typeface="Arial"/>
              </a:rPr>
              <a:t>national</a:t>
            </a:r>
            <a:r>
              <a:rPr dirty="0" sz="1800" spc="13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E304D"/>
                </a:solidFill>
                <a:latin typeface="Arial"/>
                <a:cs typeface="Arial"/>
              </a:rPr>
              <a:t>Natural</a:t>
            </a:r>
            <a:r>
              <a:rPr dirty="0" sz="1800" spc="7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 spc="-75">
                <a:solidFill>
                  <a:srgbClr val="1E304D"/>
                </a:solidFill>
                <a:latin typeface="Arial"/>
                <a:cs typeface="Arial"/>
              </a:rPr>
              <a:t>Gas</a:t>
            </a:r>
            <a:r>
              <a:rPr dirty="0" sz="1800" spc="-3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E304D"/>
                </a:solidFill>
                <a:latin typeface="Arial"/>
                <a:cs typeface="Arial"/>
              </a:rPr>
              <a:t>pipeline</a:t>
            </a:r>
            <a:r>
              <a:rPr dirty="0" sz="1800" spc="13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1E304D"/>
                </a:solidFill>
                <a:latin typeface="Arial"/>
                <a:cs typeface="Arial"/>
              </a:rPr>
              <a:t>grid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71475" y="9048750"/>
            <a:ext cx="4800600" cy="1038225"/>
          </a:xfrm>
          <a:prstGeom prst="rect">
            <a:avLst/>
          </a:prstGeom>
          <a:solidFill>
            <a:srgbClr val="39396C"/>
          </a:solidFill>
        </p:spPr>
        <p:txBody>
          <a:bodyPr wrap="square" lIns="0" tIns="217170" rIns="0" bIns="0" rtlCol="0" vert="horz">
            <a:spAutoFit/>
          </a:bodyPr>
          <a:lstStyle/>
          <a:p>
            <a:pPr marL="759460" marR="803275" indent="325755">
              <a:lnSpc>
                <a:spcPct val="100800"/>
              </a:lnSpc>
              <a:spcBef>
                <a:spcPts val="1710"/>
              </a:spcBef>
            </a:pPr>
            <a:r>
              <a:rPr dirty="0" sz="1800" spc="-95">
                <a:solidFill>
                  <a:srgbClr val="FFFFFF"/>
                </a:solidFill>
                <a:latin typeface="Arial"/>
                <a:cs typeface="Arial"/>
              </a:rPr>
              <a:t>US</a:t>
            </a:r>
            <a:r>
              <a:rPr dirty="0" sz="1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$600m+</a:t>
            </a:r>
            <a:r>
              <a:rPr dirty="0" sz="1800" spc="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invested</a:t>
            </a:r>
            <a:r>
              <a:rPr dirty="0" sz="18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25">
                <a:solidFill>
                  <a:srgbClr val="FFFFFF"/>
                </a:solidFill>
                <a:latin typeface="Arial"/>
                <a:cs typeface="Arial"/>
              </a:rPr>
              <a:t>into 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historical</a:t>
            </a:r>
            <a:r>
              <a:rPr dirty="0" sz="1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wells</a:t>
            </a:r>
            <a:r>
              <a:rPr dirty="0" sz="18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infrastructure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1475" y="7896225"/>
            <a:ext cx="4800600" cy="1038225"/>
          </a:xfrm>
          <a:prstGeom prst="rect">
            <a:avLst/>
          </a:prstGeom>
          <a:solidFill>
            <a:srgbClr val="39396C"/>
          </a:solidFill>
        </p:spPr>
        <p:txBody>
          <a:bodyPr wrap="square" lIns="0" tIns="73660" rIns="0" bIns="0" rtlCol="0" vert="horz">
            <a:spAutoFit/>
          </a:bodyPr>
          <a:lstStyle/>
          <a:p>
            <a:pPr algn="ctr" marL="669290" marR="661035" indent="-1905">
              <a:lnSpc>
                <a:spcPct val="100800"/>
              </a:lnSpc>
              <a:spcBef>
                <a:spcPts val="580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Onshore</a:t>
            </a:r>
            <a:r>
              <a:rPr dirty="0" sz="18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75">
                <a:solidFill>
                  <a:srgbClr val="FFFFFF"/>
                </a:solidFill>
                <a:latin typeface="Arial"/>
                <a:cs typeface="Arial"/>
              </a:rPr>
              <a:t>Gas</a:t>
            </a:r>
            <a:r>
              <a:rPr dirty="0" sz="1800" spc="-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Processing</a:t>
            </a:r>
            <a:r>
              <a:rPr dirty="0" sz="1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FFFFFF"/>
                </a:solidFill>
                <a:latin typeface="Arial"/>
                <a:cs typeface="Arial"/>
              </a:rPr>
              <a:t>Facility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rated</a:t>
            </a:r>
            <a:r>
              <a:rPr dirty="0" sz="18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75MMcf/day,</a:t>
            </a:r>
            <a:r>
              <a:rPr dirty="0" sz="1800" spc="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expandable</a:t>
            </a:r>
            <a:r>
              <a:rPr dirty="0" sz="18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2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150MMcf/day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563225" y="7581900"/>
            <a:ext cx="2619375" cy="581025"/>
          </a:xfrm>
          <a:prstGeom prst="rect">
            <a:avLst/>
          </a:prstGeom>
          <a:solidFill>
            <a:srgbClr val="123856"/>
          </a:solidFill>
        </p:spPr>
        <p:txBody>
          <a:bodyPr wrap="square" lIns="0" tIns="31115" rIns="0" bIns="0" rtlCol="0" vert="horz">
            <a:spAutoFit/>
          </a:bodyPr>
          <a:lstStyle/>
          <a:p>
            <a:pPr algn="ctr" marL="33655">
              <a:lnSpc>
                <a:spcPct val="100000"/>
              </a:lnSpc>
              <a:spcBef>
                <a:spcPts val="245"/>
              </a:spcBef>
            </a:pPr>
            <a:r>
              <a:rPr dirty="0" sz="1550" spc="-10">
                <a:solidFill>
                  <a:srgbClr val="FFFFFF"/>
                </a:solidFill>
                <a:latin typeface="Arial"/>
                <a:cs typeface="Arial"/>
              </a:rPr>
              <a:t>18km</a:t>
            </a:r>
            <a:r>
              <a:rPr dirty="0" sz="155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subsea</a:t>
            </a:r>
            <a:r>
              <a:rPr dirty="0" sz="15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45">
                <a:solidFill>
                  <a:srgbClr val="FFFFFF"/>
                </a:solidFill>
                <a:latin typeface="Arial"/>
                <a:cs typeface="Arial"/>
              </a:rPr>
              <a:t>pipeline</a:t>
            </a:r>
            <a:r>
              <a:rPr dirty="0" sz="1550" spc="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50">
                <a:solidFill>
                  <a:srgbClr val="FFFFFF"/>
                </a:solidFill>
                <a:latin typeface="Arial"/>
                <a:cs typeface="Arial"/>
              </a:rPr>
              <a:t>+</a:t>
            </a:r>
            <a:endParaRPr sz="15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onshore</a:t>
            </a:r>
            <a:r>
              <a:rPr dirty="0" sz="1550" spc="2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40">
                <a:solidFill>
                  <a:srgbClr val="FFFFFF"/>
                </a:solidFill>
                <a:latin typeface="Arial"/>
                <a:cs typeface="Arial"/>
              </a:rPr>
              <a:t>pipeline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686488" y="2867088"/>
            <a:ext cx="6657975" cy="4762500"/>
            <a:chOff x="5686488" y="2867088"/>
            <a:chExt cx="6657975" cy="4762500"/>
          </a:xfrm>
        </p:grpSpPr>
        <p:sp>
          <p:nvSpPr>
            <p:cNvPr id="34" name="object 34"/>
            <p:cNvSpPr/>
            <p:nvPr/>
          </p:nvSpPr>
          <p:spPr>
            <a:xfrm>
              <a:off x="7996301" y="6148451"/>
              <a:ext cx="5715" cy="19050"/>
            </a:xfrm>
            <a:custGeom>
              <a:avLst/>
              <a:gdLst/>
              <a:ahLst/>
              <a:cxnLst/>
              <a:rect l="l" t="t" r="r" b="b"/>
              <a:pathLst>
                <a:path w="5715" h="19050">
                  <a:moveTo>
                    <a:pt x="0" y="0"/>
                  </a:moveTo>
                  <a:lnTo>
                    <a:pt x="5588" y="18796"/>
                  </a:lnTo>
                </a:path>
              </a:pathLst>
            </a:custGeom>
            <a:ln w="9525">
              <a:solidFill>
                <a:srgbClr val="E8494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91525" y="5819775"/>
              <a:ext cx="885825" cy="84772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700776" y="2881376"/>
              <a:ext cx="6629400" cy="4733925"/>
            </a:xfrm>
            <a:custGeom>
              <a:avLst/>
              <a:gdLst/>
              <a:ahLst/>
              <a:cxnLst/>
              <a:rect l="l" t="t" r="r" b="b"/>
              <a:pathLst>
                <a:path w="6629400" h="4733925">
                  <a:moveTo>
                    <a:pt x="1687576" y="1321435"/>
                  </a:moveTo>
                  <a:lnTo>
                    <a:pt x="1688338" y="1273048"/>
                  </a:lnTo>
                  <a:lnTo>
                    <a:pt x="1691004" y="1225041"/>
                  </a:lnTo>
                  <a:lnTo>
                    <a:pt x="1695323" y="1177416"/>
                  </a:lnTo>
                  <a:lnTo>
                    <a:pt x="1701165" y="1130427"/>
                  </a:lnTo>
                  <a:lnTo>
                    <a:pt x="1708784" y="1083945"/>
                  </a:lnTo>
                  <a:lnTo>
                    <a:pt x="1718055" y="1037971"/>
                  </a:lnTo>
                  <a:lnTo>
                    <a:pt x="1728724" y="992632"/>
                  </a:lnTo>
                  <a:lnTo>
                    <a:pt x="1741043" y="947801"/>
                  </a:lnTo>
                  <a:lnTo>
                    <a:pt x="1754885" y="903732"/>
                  </a:lnTo>
                  <a:lnTo>
                    <a:pt x="1770252" y="860298"/>
                  </a:lnTo>
                  <a:lnTo>
                    <a:pt x="1787017" y="817626"/>
                  </a:lnTo>
                  <a:lnTo>
                    <a:pt x="1805177" y="775589"/>
                  </a:lnTo>
                  <a:lnTo>
                    <a:pt x="1824735" y="734441"/>
                  </a:lnTo>
                  <a:lnTo>
                    <a:pt x="1845691" y="694054"/>
                  </a:lnTo>
                  <a:lnTo>
                    <a:pt x="1868043" y="654430"/>
                  </a:lnTo>
                  <a:lnTo>
                    <a:pt x="1891665" y="615696"/>
                  </a:lnTo>
                  <a:lnTo>
                    <a:pt x="1916429" y="577850"/>
                  </a:lnTo>
                  <a:lnTo>
                    <a:pt x="1942592" y="540893"/>
                  </a:lnTo>
                  <a:lnTo>
                    <a:pt x="1969897" y="504951"/>
                  </a:lnTo>
                  <a:lnTo>
                    <a:pt x="1998472" y="470026"/>
                  </a:lnTo>
                  <a:lnTo>
                    <a:pt x="2028190" y="435991"/>
                  </a:lnTo>
                  <a:lnTo>
                    <a:pt x="2058924" y="403098"/>
                  </a:lnTo>
                  <a:lnTo>
                    <a:pt x="2090801" y="371221"/>
                  </a:lnTo>
                  <a:lnTo>
                    <a:pt x="2123821" y="340359"/>
                  </a:lnTo>
                  <a:lnTo>
                    <a:pt x="2157856" y="310769"/>
                  </a:lnTo>
                  <a:lnTo>
                    <a:pt x="2192781" y="282194"/>
                  </a:lnTo>
                  <a:lnTo>
                    <a:pt x="2228850" y="254889"/>
                  </a:lnTo>
                  <a:lnTo>
                    <a:pt x="2265679" y="228726"/>
                  </a:lnTo>
                  <a:lnTo>
                    <a:pt x="2303526" y="203962"/>
                  </a:lnTo>
                  <a:lnTo>
                    <a:pt x="2342388" y="180340"/>
                  </a:lnTo>
                  <a:lnTo>
                    <a:pt x="2381884" y="158115"/>
                  </a:lnTo>
                  <a:lnTo>
                    <a:pt x="2422398" y="137159"/>
                  </a:lnTo>
                  <a:lnTo>
                    <a:pt x="2463546" y="117601"/>
                  </a:lnTo>
                  <a:lnTo>
                    <a:pt x="2505582" y="99314"/>
                  </a:lnTo>
                  <a:lnTo>
                    <a:pt x="2548254" y="82550"/>
                  </a:lnTo>
                  <a:lnTo>
                    <a:pt x="2591689" y="67309"/>
                  </a:lnTo>
                  <a:lnTo>
                    <a:pt x="2635884" y="53467"/>
                  </a:lnTo>
                  <a:lnTo>
                    <a:pt x="2680589" y="41148"/>
                  </a:lnTo>
                  <a:lnTo>
                    <a:pt x="2725928" y="30352"/>
                  </a:lnTo>
                  <a:lnTo>
                    <a:pt x="2771902" y="21208"/>
                  </a:lnTo>
                  <a:lnTo>
                    <a:pt x="2818510" y="13589"/>
                  </a:lnTo>
                  <a:lnTo>
                    <a:pt x="2865501" y="7747"/>
                  </a:lnTo>
                  <a:lnTo>
                    <a:pt x="2913126" y="3428"/>
                  </a:lnTo>
                  <a:lnTo>
                    <a:pt x="2961131" y="762"/>
                  </a:lnTo>
                  <a:lnTo>
                    <a:pt x="3009519" y="0"/>
                  </a:lnTo>
                  <a:lnTo>
                    <a:pt x="3058032" y="762"/>
                  </a:lnTo>
                  <a:lnTo>
                    <a:pt x="3106039" y="3428"/>
                  </a:lnTo>
                  <a:lnTo>
                    <a:pt x="3153664" y="7747"/>
                  </a:lnTo>
                  <a:lnTo>
                    <a:pt x="3200654" y="13589"/>
                  </a:lnTo>
                  <a:lnTo>
                    <a:pt x="3247263" y="21208"/>
                  </a:lnTo>
                  <a:lnTo>
                    <a:pt x="3293237" y="30352"/>
                  </a:lnTo>
                  <a:lnTo>
                    <a:pt x="3338576" y="41148"/>
                  </a:lnTo>
                  <a:lnTo>
                    <a:pt x="3383406" y="53467"/>
                  </a:lnTo>
                  <a:lnTo>
                    <a:pt x="3427476" y="67309"/>
                  </a:lnTo>
                  <a:lnTo>
                    <a:pt x="3470909" y="82550"/>
                  </a:lnTo>
                  <a:lnTo>
                    <a:pt x="3513708" y="99314"/>
                  </a:lnTo>
                  <a:lnTo>
                    <a:pt x="3555619" y="117601"/>
                  </a:lnTo>
                  <a:lnTo>
                    <a:pt x="3596894" y="137159"/>
                  </a:lnTo>
                  <a:lnTo>
                    <a:pt x="3637279" y="158115"/>
                  </a:lnTo>
                  <a:lnTo>
                    <a:pt x="3676904" y="180340"/>
                  </a:lnTo>
                  <a:lnTo>
                    <a:pt x="3715639" y="203962"/>
                  </a:lnTo>
                  <a:lnTo>
                    <a:pt x="3753484" y="228726"/>
                  </a:lnTo>
                  <a:lnTo>
                    <a:pt x="3790442" y="254889"/>
                  </a:lnTo>
                  <a:lnTo>
                    <a:pt x="3826382" y="282194"/>
                  </a:lnTo>
                  <a:lnTo>
                    <a:pt x="3861434" y="310769"/>
                  </a:lnTo>
                  <a:lnTo>
                    <a:pt x="3895471" y="340359"/>
                  </a:lnTo>
                  <a:lnTo>
                    <a:pt x="3928364" y="371221"/>
                  </a:lnTo>
                  <a:lnTo>
                    <a:pt x="3960241" y="403098"/>
                  </a:lnTo>
                  <a:lnTo>
                    <a:pt x="3991102" y="435991"/>
                  </a:lnTo>
                  <a:lnTo>
                    <a:pt x="4020693" y="470026"/>
                  </a:lnTo>
                  <a:lnTo>
                    <a:pt x="4049268" y="504951"/>
                  </a:lnTo>
                  <a:lnTo>
                    <a:pt x="4076573" y="540893"/>
                  </a:lnTo>
                  <a:lnTo>
                    <a:pt x="4102734" y="577850"/>
                  </a:lnTo>
                  <a:lnTo>
                    <a:pt x="4127627" y="615696"/>
                  </a:lnTo>
                  <a:lnTo>
                    <a:pt x="4151122" y="654430"/>
                  </a:lnTo>
                  <a:lnTo>
                    <a:pt x="4173474" y="694054"/>
                  </a:lnTo>
                  <a:lnTo>
                    <a:pt x="4194429" y="734441"/>
                  </a:lnTo>
                  <a:lnTo>
                    <a:pt x="4213987" y="775589"/>
                  </a:lnTo>
                  <a:lnTo>
                    <a:pt x="4232148" y="817626"/>
                  </a:lnTo>
                  <a:lnTo>
                    <a:pt x="4248912" y="860298"/>
                  </a:lnTo>
                  <a:lnTo>
                    <a:pt x="4264279" y="903732"/>
                  </a:lnTo>
                  <a:lnTo>
                    <a:pt x="4278122" y="947801"/>
                  </a:lnTo>
                  <a:lnTo>
                    <a:pt x="4290441" y="992632"/>
                  </a:lnTo>
                  <a:lnTo>
                    <a:pt x="4301108" y="1037971"/>
                  </a:lnTo>
                  <a:lnTo>
                    <a:pt x="4310380" y="1083945"/>
                  </a:lnTo>
                  <a:lnTo>
                    <a:pt x="4318000" y="1130427"/>
                  </a:lnTo>
                  <a:lnTo>
                    <a:pt x="4323842" y="1177416"/>
                  </a:lnTo>
                  <a:lnTo>
                    <a:pt x="4328159" y="1225041"/>
                  </a:lnTo>
                  <a:lnTo>
                    <a:pt x="4330827" y="1273048"/>
                  </a:lnTo>
                  <a:lnTo>
                    <a:pt x="4331716" y="1321435"/>
                  </a:lnTo>
                  <a:lnTo>
                    <a:pt x="4330827" y="1369949"/>
                  </a:lnTo>
                  <a:lnTo>
                    <a:pt x="4328159" y="1417954"/>
                  </a:lnTo>
                  <a:lnTo>
                    <a:pt x="4323842" y="1465452"/>
                  </a:lnTo>
                  <a:lnTo>
                    <a:pt x="4318000" y="1512443"/>
                  </a:lnTo>
                  <a:lnTo>
                    <a:pt x="4310380" y="1559052"/>
                  </a:lnTo>
                  <a:lnTo>
                    <a:pt x="4301108" y="1604899"/>
                  </a:lnTo>
                  <a:lnTo>
                    <a:pt x="4290441" y="1650364"/>
                  </a:lnTo>
                  <a:lnTo>
                    <a:pt x="4278122" y="1695069"/>
                  </a:lnTo>
                  <a:lnTo>
                    <a:pt x="4264279" y="1739138"/>
                  </a:lnTo>
                  <a:lnTo>
                    <a:pt x="4248912" y="1782572"/>
                  </a:lnTo>
                  <a:lnTo>
                    <a:pt x="4232148" y="1825244"/>
                  </a:lnTo>
                  <a:lnTo>
                    <a:pt x="4213987" y="1867281"/>
                  </a:lnTo>
                  <a:lnTo>
                    <a:pt x="4194429" y="1908428"/>
                  </a:lnTo>
                  <a:lnTo>
                    <a:pt x="4173474" y="1948814"/>
                  </a:lnTo>
                  <a:lnTo>
                    <a:pt x="4151122" y="1988439"/>
                  </a:lnTo>
                  <a:lnTo>
                    <a:pt x="4127627" y="2027174"/>
                  </a:lnTo>
                  <a:lnTo>
                    <a:pt x="4102734" y="2065020"/>
                  </a:lnTo>
                  <a:lnTo>
                    <a:pt x="4076573" y="2101850"/>
                  </a:lnTo>
                  <a:lnTo>
                    <a:pt x="4049268" y="2137918"/>
                  </a:lnTo>
                  <a:lnTo>
                    <a:pt x="4020693" y="2172843"/>
                  </a:lnTo>
                  <a:lnTo>
                    <a:pt x="3991102" y="2206879"/>
                  </a:lnTo>
                  <a:lnTo>
                    <a:pt x="3960241" y="2239772"/>
                  </a:lnTo>
                  <a:lnTo>
                    <a:pt x="3928364" y="2271649"/>
                  </a:lnTo>
                  <a:lnTo>
                    <a:pt x="3895471" y="2302510"/>
                  </a:lnTo>
                  <a:lnTo>
                    <a:pt x="3861434" y="2332101"/>
                  </a:lnTo>
                  <a:lnTo>
                    <a:pt x="3826382" y="2360676"/>
                  </a:lnTo>
                  <a:lnTo>
                    <a:pt x="3790442" y="2387981"/>
                  </a:lnTo>
                  <a:lnTo>
                    <a:pt x="3753484" y="2414016"/>
                  </a:lnTo>
                  <a:lnTo>
                    <a:pt x="3715639" y="2438908"/>
                  </a:lnTo>
                  <a:lnTo>
                    <a:pt x="3676904" y="2462529"/>
                  </a:lnTo>
                  <a:lnTo>
                    <a:pt x="3637279" y="2484754"/>
                  </a:lnTo>
                  <a:lnTo>
                    <a:pt x="3596894" y="2505710"/>
                  </a:lnTo>
                  <a:lnTo>
                    <a:pt x="3555619" y="2525268"/>
                  </a:lnTo>
                  <a:lnTo>
                    <a:pt x="3513708" y="2543429"/>
                  </a:lnTo>
                  <a:lnTo>
                    <a:pt x="3470909" y="2560193"/>
                  </a:lnTo>
                  <a:lnTo>
                    <a:pt x="3427476" y="2575560"/>
                  </a:lnTo>
                  <a:lnTo>
                    <a:pt x="3383406" y="2589403"/>
                  </a:lnTo>
                  <a:lnTo>
                    <a:pt x="3338576" y="2601595"/>
                  </a:lnTo>
                  <a:lnTo>
                    <a:pt x="3293237" y="2612390"/>
                  </a:lnTo>
                  <a:lnTo>
                    <a:pt x="3247263" y="2621534"/>
                  </a:lnTo>
                  <a:lnTo>
                    <a:pt x="3200654" y="2629154"/>
                  </a:lnTo>
                  <a:lnTo>
                    <a:pt x="3153664" y="2635123"/>
                  </a:lnTo>
                  <a:lnTo>
                    <a:pt x="3106039" y="2639441"/>
                  </a:lnTo>
                  <a:lnTo>
                    <a:pt x="3058032" y="2641981"/>
                  </a:lnTo>
                  <a:lnTo>
                    <a:pt x="3009519" y="2642870"/>
                  </a:lnTo>
                  <a:lnTo>
                    <a:pt x="2961131" y="2641981"/>
                  </a:lnTo>
                  <a:lnTo>
                    <a:pt x="2913126" y="2639441"/>
                  </a:lnTo>
                  <a:lnTo>
                    <a:pt x="2865501" y="2635123"/>
                  </a:lnTo>
                  <a:lnTo>
                    <a:pt x="2818510" y="2629154"/>
                  </a:lnTo>
                  <a:lnTo>
                    <a:pt x="2771902" y="2621534"/>
                  </a:lnTo>
                  <a:lnTo>
                    <a:pt x="2725928" y="2612390"/>
                  </a:lnTo>
                  <a:lnTo>
                    <a:pt x="2680589" y="2601595"/>
                  </a:lnTo>
                  <a:lnTo>
                    <a:pt x="2635884" y="2589403"/>
                  </a:lnTo>
                  <a:lnTo>
                    <a:pt x="2591689" y="2575560"/>
                  </a:lnTo>
                  <a:lnTo>
                    <a:pt x="2548254" y="2560193"/>
                  </a:lnTo>
                  <a:lnTo>
                    <a:pt x="2505582" y="2543429"/>
                  </a:lnTo>
                  <a:lnTo>
                    <a:pt x="2463546" y="2525268"/>
                  </a:lnTo>
                  <a:lnTo>
                    <a:pt x="2422398" y="2505710"/>
                  </a:lnTo>
                  <a:lnTo>
                    <a:pt x="2381884" y="2484754"/>
                  </a:lnTo>
                  <a:lnTo>
                    <a:pt x="2342388" y="2462529"/>
                  </a:lnTo>
                  <a:lnTo>
                    <a:pt x="2303526" y="2438908"/>
                  </a:lnTo>
                  <a:lnTo>
                    <a:pt x="2265679" y="2414016"/>
                  </a:lnTo>
                  <a:lnTo>
                    <a:pt x="2228850" y="2387981"/>
                  </a:lnTo>
                  <a:lnTo>
                    <a:pt x="2192781" y="2360676"/>
                  </a:lnTo>
                  <a:lnTo>
                    <a:pt x="2157856" y="2332101"/>
                  </a:lnTo>
                  <a:lnTo>
                    <a:pt x="2123821" y="2302510"/>
                  </a:lnTo>
                  <a:lnTo>
                    <a:pt x="2090801" y="2271649"/>
                  </a:lnTo>
                  <a:lnTo>
                    <a:pt x="2058924" y="2239772"/>
                  </a:lnTo>
                  <a:lnTo>
                    <a:pt x="2028190" y="2206879"/>
                  </a:lnTo>
                  <a:lnTo>
                    <a:pt x="1998472" y="2172843"/>
                  </a:lnTo>
                  <a:lnTo>
                    <a:pt x="1969897" y="2137918"/>
                  </a:lnTo>
                  <a:lnTo>
                    <a:pt x="1942592" y="2101850"/>
                  </a:lnTo>
                  <a:lnTo>
                    <a:pt x="1916429" y="2065020"/>
                  </a:lnTo>
                  <a:lnTo>
                    <a:pt x="1891665" y="2027174"/>
                  </a:lnTo>
                  <a:lnTo>
                    <a:pt x="1868043" y="1988439"/>
                  </a:lnTo>
                  <a:lnTo>
                    <a:pt x="1845691" y="1948814"/>
                  </a:lnTo>
                  <a:lnTo>
                    <a:pt x="1824735" y="1908428"/>
                  </a:lnTo>
                  <a:lnTo>
                    <a:pt x="1805177" y="1867281"/>
                  </a:lnTo>
                  <a:lnTo>
                    <a:pt x="1787017" y="1825244"/>
                  </a:lnTo>
                  <a:lnTo>
                    <a:pt x="1770252" y="1782572"/>
                  </a:lnTo>
                  <a:lnTo>
                    <a:pt x="1754885" y="1739138"/>
                  </a:lnTo>
                  <a:lnTo>
                    <a:pt x="1741043" y="1695069"/>
                  </a:lnTo>
                  <a:lnTo>
                    <a:pt x="1728724" y="1650364"/>
                  </a:lnTo>
                  <a:lnTo>
                    <a:pt x="1718055" y="1604899"/>
                  </a:lnTo>
                  <a:lnTo>
                    <a:pt x="1708784" y="1559052"/>
                  </a:lnTo>
                  <a:lnTo>
                    <a:pt x="1701165" y="1512443"/>
                  </a:lnTo>
                  <a:lnTo>
                    <a:pt x="1695323" y="1465452"/>
                  </a:lnTo>
                  <a:lnTo>
                    <a:pt x="1691004" y="1417954"/>
                  </a:lnTo>
                  <a:lnTo>
                    <a:pt x="1688338" y="1369949"/>
                  </a:lnTo>
                  <a:lnTo>
                    <a:pt x="1687576" y="1321435"/>
                  </a:lnTo>
                  <a:close/>
                </a:path>
                <a:path w="6629400" h="4733925">
                  <a:moveTo>
                    <a:pt x="0" y="3412236"/>
                  </a:moveTo>
                  <a:lnTo>
                    <a:pt x="762" y="3363722"/>
                  </a:lnTo>
                  <a:lnTo>
                    <a:pt x="3428" y="3315716"/>
                  </a:lnTo>
                  <a:lnTo>
                    <a:pt x="7747" y="3268218"/>
                  </a:lnTo>
                  <a:lnTo>
                    <a:pt x="13588" y="3221228"/>
                  </a:lnTo>
                  <a:lnTo>
                    <a:pt x="21209" y="3174619"/>
                  </a:lnTo>
                  <a:lnTo>
                    <a:pt x="30479" y="3128645"/>
                  </a:lnTo>
                  <a:lnTo>
                    <a:pt x="41148" y="3083306"/>
                  </a:lnTo>
                  <a:lnTo>
                    <a:pt x="53466" y="3038602"/>
                  </a:lnTo>
                  <a:lnTo>
                    <a:pt x="67310" y="2994533"/>
                  </a:lnTo>
                  <a:lnTo>
                    <a:pt x="82676" y="2951099"/>
                  </a:lnTo>
                  <a:lnTo>
                    <a:pt x="99440" y="2908427"/>
                  </a:lnTo>
                  <a:lnTo>
                    <a:pt x="117601" y="2866390"/>
                  </a:lnTo>
                  <a:lnTo>
                    <a:pt x="137160" y="2825241"/>
                  </a:lnTo>
                  <a:lnTo>
                    <a:pt x="158114" y="2784729"/>
                  </a:lnTo>
                  <a:lnTo>
                    <a:pt x="180466" y="2745232"/>
                  </a:lnTo>
                  <a:lnTo>
                    <a:pt x="203962" y="2706497"/>
                  </a:lnTo>
                  <a:lnTo>
                    <a:pt x="228853" y="2668651"/>
                  </a:lnTo>
                  <a:lnTo>
                    <a:pt x="255015" y="2631694"/>
                  </a:lnTo>
                  <a:lnTo>
                    <a:pt x="282321" y="2595753"/>
                  </a:lnTo>
                  <a:lnTo>
                    <a:pt x="310896" y="2560701"/>
                  </a:lnTo>
                  <a:lnTo>
                    <a:pt x="340487" y="2526791"/>
                  </a:lnTo>
                  <a:lnTo>
                    <a:pt x="371348" y="2493772"/>
                  </a:lnTo>
                  <a:lnTo>
                    <a:pt x="403225" y="2461895"/>
                  </a:lnTo>
                  <a:lnTo>
                    <a:pt x="436118" y="2431161"/>
                  </a:lnTo>
                  <a:lnTo>
                    <a:pt x="470153" y="2401443"/>
                  </a:lnTo>
                  <a:lnTo>
                    <a:pt x="505206" y="2372995"/>
                  </a:lnTo>
                  <a:lnTo>
                    <a:pt x="541147" y="2345690"/>
                  </a:lnTo>
                  <a:lnTo>
                    <a:pt x="578103" y="2319528"/>
                  </a:lnTo>
                  <a:lnTo>
                    <a:pt x="615950" y="2294636"/>
                  </a:lnTo>
                  <a:lnTo>
                    <a:pt x="654685" y="2271141"/>
                  </a:lnTo>
                  <a:lnTo>
                    <a:pt x="694309" y="2248789"/>
                  </a:lnTo>
                  <a:lnTo>
                    <a:pt x="734695" y="2227834"/>
                  </a:lnTo>
                  <a:lnTo>
                    <a:pt x="775970" y="2208276"/>
                  </a:lnTo>
                  <a:lnTo>
                    <a:pt x="817879" y="2190115"/>
                  </a:lnTo>
                  <a:lnTo>
                    <a:pt x="860678" y="2173351"/>
                  </a:lnTo>
                  <a:lnTo>
                    <a:pt x="904113" y="2157984"/>
                  </a:lnTo>
                  <a:lnTo>
                    <a:pt x="948181" y="2144268"/>
                  </a:lnTo>
                  <a:lnTo>
                    <a:pt x="993013" y="2131949"/>
                  </a:lnTo>
                  <a:lnTo>
                    <a:pt x="1038351" y="2121154"/>
                  </a:lnTo>
                  <a:lnTo>
                    <a:pt x="1084326" y="2112010"/>
                  </a:lnTo>
                  <a:lnTo>
                    <a:pt x="1130934" y="2104390"/>
                  </a:lnTo>
                  <a:lnTo>
                    <a:pt x="1177925" y="2098421"/>
                  </a:lnTo>
                  <a:lnTo>
                    <a:pt x="1225550" y="2094102"/>
                  </a:lnTo>
                  <a:lnTo>
                    <a:pt x="1273555" y="2091563"/>
                  </a:lnTo>
                  <a:lnTo>
                    <a:pt x="1322070" y="2090674"/>
                  </a:lnTo>
                  <a:lnTo>
                    <a:pt x="1370456" y="2091563"/>
                  </a:lnTo>
                  <a:lnTo>
                    <a:pt x="1418463" y="2094102"/>
                  </a:lnTo>
                  <a:lnTo>
                    <a:pt x="1466088" y="2098421"/>
                  </a:lnTo>
                  <a:lnTo>
                    <a:pt x="1513077" y="2104390"/>
                  </a:lnTo>
                  <a:lnTo>
                    <a:pt x="1559687" y="2112010"/>
                  </a:lnTo>
                  <a:lnTo>
                    <a:pt x="1605660" y="2121154"/>
                  </a:lnTo>
                  <a:lnTo>
                    <a:pt x="1651000" y="2131949"/>
                  </a:lnTo>
                  <a:lnTo>
                    <a:pt x="1695703" y="2144268"/>
                  </a:lnTo>
                  <a:lnTo>
                    <a:pt x="1739900" y="2157984"/>
                  </a:lnTo>
                  <a:lnTo>
                    <a:pt x="1783333" y="2173351"/>
                  </a:lnTo>
                  <a:lnTo>
                    <a:pt x="1826005" y="2190115"/>
                  </a:lnTo>
                  <a:lnTo>
                    <a:pt x="1868043" y="2208276"/>
                  </a:lnTo>
                  <a:lnTo>
                    <a:pt x="1909191" y="2227834"/>
                  </a:lnTo>
                  <a:lnTo>
                    <a:pt x="1949577" y="2248789"/>
                  </a:lnTo>
                  <a:lnTo>
                    <a:pt x="1989201" y="2271141"/>
                  </a:lnTo>
                  <a:lnTo>
                    <a:pt x="2027935" y="2294636"/>
                  </a:lnTo>
                  <a:lnTo>
                    <a:pt x="2065781" y="2319528"/>
                  </a:lnTo>
                  <a:lnTo>
                    <a:pt x="2102739" y="2345690"/>
                  </a:lnTo>
                  <a:lnTo>
                    <a:pt x="2138679" y="2372995"/>
                  </a:lnTo>
                  <a:lnTo>
                    <a:pt x="2173731" y="2401443"/>
                  </a:lnTo>
                  <a:lnTo>
                    <a:pt x="2207768" y="2431161"/>
                  </a:lnTo>
                  <a:lnTo>
                    <a:pt x="2240660" y="2461895"/>
                  </a:lnTo>
                  <a:lnTo>
                    <a:pt x="2272538" y="2493772"/>
                  </a:lnTo>
                  <a:lnTo>
                    <a:pt x="2303399" y="2526791"/>
                  </a:lnTo>
                  <a:lnTo>
                    <a:pt x="2333117" y="2560701"/>
                  </a:lnTo>
                  <a:lnTo>
                    <a:pt x="2361565" y="2595753"/>
                  </a:lnTo>
                  <a:lnTo>
                    <a:pt x="2388870" y="2631694"/>
                  </a:lnTo>
                  <a:lnTo>
                    <a:pt x="2415031" y="2668651"/>
                  </a:lnTo>
                  <a:lnTo>
                    <a:pt x="2439924" y="2706497"/>
                  </a:lnTo>
                  <a:lnTo>
                    <a:pt x="2463419" y="2745232"/>
                  </a:lnTo>
                  <a:lnTo>
                    <a:pt x="2485771" y="2784729"/>
                  </a:lnTo>
                  <a:lnTo>
                    <a:pt x="2506726" y="2825241"/>
                  </a:lnTo>
                  <a:lnTo>
                    <a:pt x="2526283" y="2866390"/>
                  </a:lnTo>
                  <a:lnTo>
                    <a:pt x="2544445" y="2908427"/>
                  </a:lnTo>
                  <a:lnTo>
                    <a:pt x="2561208" y="2951099"/>
                  </a:lnTo>
                  <a:lnTo>
                    <a:pt x="2576576" y="2994533"/>
                  </a:lnTo>
                  <a:lnTo>
                    <a:pt x="2590419" y="3038602"/>
                  </a:lnTo>
                  <a:lnTo>
                    <a:pt x="2602738" y="3083306"/>
                  </a:lnTo>
                  <a:lnTo>
                    <a:pt x="2613405" y="3128645"/>
                  </a:lnTo>
                  <a:lnTo>
                    <a:pt x="2622677" y="3174619"/>
                  </a:lnTo>
                  <a:lnTo>
                    <a:pt x="2630297" y="3221228"/>
                  </a:lnTo>
                  <a:lnTo>
                    <a:pt x="2636139" y="3268218"/>
                  </a:lnTo>
                  <a:lnTo>
                    <a:pt x="2640456" y="3315716"/>
                  </a:lnTo>
                  <a:lnTo>
                    <a:pt x="2643124" y="3363722"/>
                  </a:lnTo>
                  <a:lnTo>
                    <a:pt x="2644013" y="3412236"/>
                  </a:lnTo>
                  <a:lnTo>
                    <a:pt x="2643124" y="3460623"/>
                  </a:lnTo>
                  <a:lnTo>
                    <a:pt x="2640456" y="3508629"/>
                  </a:lnTo>
                  <a:lnTo>
                    <a:pt x="2636139" y="3556127"/>
                  </a:lnTo>
                  <a:lnTo>
                    <a:pt x="2630297" y="3603244"/>
                  </a:lnTo>
                  <a:lnTo>
                    <a:pt x="2622677" y="3649726"/>
                  </a:lnTo>
                  <a:lnTo>
                    <a:pt x="2613405" y="3695700"/>
                  </a:lnTo>
                  <a:lnTo>
                    <a:pt x="2602738" y="3741039"/>
                  </a:lnTo>
                  <a:lnTo>
                    <a:pt x="2590419" y="3785743"/>
                  </a:lnTo>
                  <a:lnTo>
                    <a:pt x="2576576" y="3829939"/>
                  </a:lnTo>
                  <a:lnTo>
                    <a:pt x="2561208" y="3873246"/>
                  </a:lnTo>
                  <a:lnTo>
                    <a:pt x="2544445" y="3916045"/>
                  </a:lnTo>
                  <a:lnTo>
                    <a:pt x="2526283" y="3957954"/>
                  </a:lnTo>
                  <a:lnTo>
                    <a:pt x="2506726" y="3999229"/>
                  </a:lnTo>
                  <a:lnTo>
                    <a:pt x="2485771" y="4039616"/>
                  </a:lnTo>
                  <a:lnTo>
                    <a:pt x="2463419" y="4079240"/>
                  </a:lnTo>
                  <a:lnTo>
                    <a:pt x="2439924" y="4117848"/>
                  </a:lnTo>
                  <a:lnTo>
                    <a:pt x="2415031" y="4155694"/>
                  </a:lnTo>
                  <a:lnTo>
                    <a:pt x="2388870" y="4192651"/>
                  </a:lnTo>
                  <a:lnTo>
                    <a:pt x="2361565" y="4228592"/>
                  </a:lnTo>
                  <a:lnTo>
                    <a:pt x="2333117" y="4263644"/>
                  </a:lnTo>
                  <a:lnTo>
                    <a:pt x="2303399" y="4297680"/>
                  </a:lnTo>
                  <a:lnTo>
                    <a:pt x="2272538" y="4330573"/>
                  </a:lnTo>
                  <a:lnTo>
                    <a:pt x="2240660" y="4362450"/>
                  </a:lnTo>
                  <a:lnTo>
                    <a:pt x="2207768" y="4393311"/>
                  </a:lnTo>
                  <a:lnTo>
                    <a:pt x="2173731" y="4422902"/>
                  </a:lnTo>
                  <a:lnTo>
                    <a:pt x="2138679" y="4451477"/>
                  </a:lnTo>
                  <a:lnTo>
                    <a:pt x="2102739" y="4478782"/>
                  </a:lnTo>
                  <a:lnTo>
                    <a:pt x="2065781" y="4504817"/>
                  </a:lnTo>
                  <a:lnTo>
                    <a:pt x="2027935" y="4529709"/>
                  </a:lnTo>
                  <a:lnTo>
                    <a:pt x="1989201" y="4553331"/>
                  </a:lnTo>
                  <a:lnTo>
                    <a:pt x="1949577" y="4575556"/>
                  </a:lnTo>
                  <a:lnTo>
                    <a:pt x="1909191" y="4596511"/>
                  </a:lnTo>
                  <a:lnTo>
                    <a:pt x="1868043" y="4616069"/>
                  </a:lnTo>
                  <a:lnTo>
                    <a:pt x="1826005" y="4634230"/>
                  </a:lnTo>
                  <a:lnTo>
                    <a:pt x="1783333" y="4650994"/>
                  </a:lnTo>
                  <a:lnTo>
                    <a:pt x="1739900" y="4666361"/>
                  </a:lnTo>
                  <a:lnTo>
                    <a:pt x="1695703" y="4680204"/>
                  </a:lnTo>
                  <a:lnTo>
                    <a:pt x="1651000" y="4692523"/>
                  </a:lnTo>
                  <a:lnTo>
                    <a:pt x="1605660" y="4703191"/>
                  </a:lnTo>
                  <a:lnTo>
                    <a:pt x="1559687" y="4712462"/>
                  </a:lnTo>
                  <a:lnTo>
                    <a:pt x="1513077" y="4720082"/>
                  </a:lnTo>
                  <a:lnTo>
                    <a:pt x="1466088" y="4725924"/>
                  </a:lnTo>
                  <a:lnTo>
                    <a:pt x="1418463" y="4730242"/>
                  </a:lnTo>
                  <a:lnTo>
                    <a:pt x="1370456" y="4732909"/>
                  </a:lnTo>
                  <a:lnTo>
                    <a:pt x="1322070" y="4733671"/>
                  </a:lnTo>
                  <a:lnTo>
                    <a:pt x="1273555" y="4732909"/>
                  </a:lnTo>
                  <a:lnTo>
                    <a:pt x="1225550" y="4730242"/>
                  </a:lnTo>
                  <a:lnTo>
                    <a:pt x="1177925" y="4725924"/>
                  </a:lnTo>
                  <a:lnTo>
                    <a:pt x="1130934" y="4720082"/>
                  </a:lnTo>
                  <a:lnTo>
                    <a:pt x="1084326" y="4712462"/>
                  </a:lnTo>
                  <a:lnTo>
                    <a:pt x="1038351" y="4703191"/>
                  </a:lnTo>
                  <a:lnTo>
                    <a:pt x="993013" y="4692523"/>
                  </a:lnTo>
                  <a:lnTo>
                    <a:pt x="948181" y="4680204"/>
                  </a:lnTo>
                  <a:lnTo>
                    <a:pt x="904113" y="4666361"/>
                  </a:lnTo>
                  <a:lnTo>
                    <a:pt x="860678" y="4650994"/>
                  </a:lnTo>
                  <a:lnTo>
                    <a:pt x="817879" y="4634230"/>
                  </a:lnTo>
                  <a:lnTo>
                    <a:pt x="775970" y="4616069"/>
                  </a:lnTo>
                  <a:lnTo>
                    <a:pt x="734695" y="4596511"/>
                  </a:lnTo>
                  <a:lnTo>
                    <a:pt x="694309" y="4575556"/>
                  </a:lnTo>
                  <a:lnTo>
                    <a:pt x="654685" y="4553331"/>
                  </a:lnTo>
                  <a:lnTo>
                    <a:pt x="615950" y="4529709"/>
                  </a:lnTo>
                  <a:lnTo>
                    <a:pt x="578103" y="4504817"/>
                  </a:lnTo>
                  <a:lnTo>
                    <a:pt x="541147" y="4478782"/>
                  </a:lnTo>
                  <a:lnTo>
                    <a:pt x="505206" y="4451477"/>
                  </a:lnTo>
                  <a:lnTo>
                    <a:pt x="470153" y="4422902"/>
                  </a:lnTo>
                  <a:lnTo>
                    <a:pt x="436118" y="4393311"/>
                  </a:lnTo>
                  <a:lnTo>
                    <a:pt x="403225" y="4362450"/>
                  </a:lnTo>
                  <a:lnTo>
                    <a:pt x="371348" y="4330573"/>
                  </a:lnTo>
                  <a:lnTo>
                    <a:pt x="340487" y="4297680"/>
                  </a:lnTo>
                  <a:lnTo>
                    <a:pt x="310896" y="4263644"/>
                  </a:lnTo>
                  <a:lnTo>
                    <a:pt x="282321" y="4228592"/>
                  </a:lnTo>
                  <a:lnTo>
                    <a:pt x="255015" y="4192651"/>
                  </a:lnTo>
                  <a:lnTo>
                    <a:pt x="228853" y="4155694"/>
                  </a:lnTo>
                  <a:lnTo>
                    <a:pt x="203962" y="4117848"/>
                  </a:lnTo>
                  <a:lnTo>
                    <a:pt x="180466" y="4079240"/>
                  </a:lnTo>
                  <a:lnTo>
                    <a:pt x="158114" y="4039616"/>
                  </a:lnTo>
                  <a:lnTo>
                    <a:pt x="137160" y="3999229"/>
                  </a:lnTo>
                  <a:lnTo>
                    <a:pt x="117601" y="3957954"/>
                  </a:lnTo>
                  <a:lnTo>
                    <a:pt x="99440" y="3916045"/>
                  </a:lnTo>
                  <a:lnTo>
                    <a:pt x="82676" y="3873246"/>
                  </a:lnTo>
                  <a:lnTo>
                    <a:pt x="67310" y="3829939"/>
                  </a:lnTo>
                  <a:lnTo>
                    <a:pt x="53466" y="3785743"/>
                  </a:lnTo>
                  <a:lnTo>
                    <a:pt x="41148" y="3741039"/>
                  </a:lnTo>
                  <a:lnTo>
                    <a:pt x="30479" y="3695700"/>
                  </a:lnTo>
                  <a:lnTo>
                    <a:pt x="21209" y="3649726"/>
                  </a:lnTo>
                  <a:lnTo>
                    <a:pt x="13588" y="3603244"/>
                  </a:lnTo>
                  <a:lnTo>
                    <a:pt x="7747" y="3556127"/>
                  </a:lnTo>
                  <a:lnTo>
                    <a:pt x="3428" y="3508629"/>
                  </a:lnTo>
                  <a:lnTo>
                    <a:pt x="762" y="3460623"/>
                  </a:lnTo>
                  <a:lnTo>
                    <a:pt x="0" y="3412236"/>
                  </a:lnTo>
                  <a:close/>
                </a:path>
                <a:path w="6629400" h="4733925">
                  <a:moveTo>
                    <a:pt x="3984879" y="3186049"/>
                  </a:moveTo>
                  <a:lnTo>
                    <a:pt x="3985641" y="3137662"/>
                  </a:lnTo>
                  <a:lnTo>
                    <a:pt x="3988307" y="3089656"/>
                  </a:lnTo>
                  <a:lnTo>
                    <a:pt x="3992626" y="3042158"/>
                  </a:lnTo>
                  <a:lnTo>
                    <a:pt x="3998468" y="2995041"/>
                  </a:lnTo>
                  <a:lnTo>
                    <a:pt x="4006088" y="2948559"/>
                  </a:lnTo>
                  <a:lnTo>
                    <a:pt x="4015358" y="2902585"/>
                  </a:lnTo>
                  <a:lnTo>
                    <a:pt x="4026027" y="2857246"/>
                  </a:lnTo>
                  <a:lnTo>
                    <a:pt x="4038346" y="2812541"/>
                  </a:lnTo>
                  <a:lnTo>
                    <a:pt x="4052189" y="2768473"/>
                  </a:lnTo>
                  <a:lnTo>
                    <a:pt x="4067555" y="2725039"/>
                  </a:lnTo>
                  <a:lnTo>
                    <a:pt x="4084320" y="2682240"/>
                  </a:lnTo>
                  <a:lnTo>
                    <a:pt x="4102480" y="2640329"/>
                  </a:lnTo>
                  <a:lnTo>
                    <a:pt x="4122039" y="2599182"/>
                  </a:lnTo>
                  <a:lnTo>
                    <a:pt x="4142994" y="2558669"/>
                  </a:lnTo>
                  <a:lnTo>
                    <a:pt x="4165346" y="2519172"/>
                  </a:lnTo>
                  <a:lnTo>
                    <a:pt x="4188968" y="2480437"/>
                  </a:lnTo>
                  <a:lnTo>
                    <a:pt x="4213733" y="2442591"/>
                  </a:lnTo>
                  <a:lnTo>
                    <a:pt x="4239895" y="2405634"/>
                  </a:lnTo>
                  <a:lnTo>
                    <a:pt x="4267200" y="2369693"/>
                  </a:lnTo>
                  <a:lnTo>
                    <a:pt x="4295775" y="2334768"/>
                  </a:lnTo>
                  <a:lnTo>
                    <a:pt x="4325493" y="2300732"/>
                  </a:lnTo>
                  <a:lnTo>
                    <a:pt x="4356227" y="2267839"/>
                  </a:lnTo>
                  <a:lnTo>
                    <a:pt x="4388104" y="2235962"/>
                  </a:lnTo>
                  <a:lnTo>
                    <a:pt x="4421124" y="2205101"/>
                  </a:lnTo>
                  <a:lnTo>
                    <a:pt x="4455159" y="2175510"/>
                  </a:lnTo>
                  <a:lnTo>
                    <a:pt x="4490084" y="2146935"/>
                  </a:lnTo>
                  <a:lnTo>
                    <a:pt x="4526153" y="2119629"/>
                  </a:lnTo>
                  <a:lnTo>
                    <a:pt x="4562983" y="2093595"/>
                  </a:lnTo>
                  <a:lnTo>
                    <a:pt x="4600829" y="2068702"/>
                  </a:lnTo>
                  <a:lnTo>
                    <a:pt x="4639691" y="2045081"/>
                  </a:lnTo>
                  <a:lnTo>
                    <a:pt x="4679188" y="2022856"/>
                  </a:lnTo>
                  <a:lnTo>
                    <a:pt x="4719701" y="2001901"/>
                  </a:lnTo>
                  <a:lnTo>
                    <a:pt x="4760849" y="1982343"/>
                  </a:lnTo>
                  <a:lnTo>
                    <a:pt x="4802885" y="1964054"/>
                  </a:lnTo>
                  <a:lnTo>
                    <a:pt x="4845558" y="1947418"/>
                  </a:lnTo>
                  <a:lnTo>
                    <a:pt x="4888992" y="1932051"/>
                  </a:lnTo>
                  <a:lnTo>
                    <a:pt x="4933188" y="1918208"/>
                  </a:lnTo>
                  <a:lnTo>
                    <a:pt x="4977892" y="1905889"/>
                  </a:lnTo>
                  <a:lnTo>
                    <a:pt x="5023231" y="1895221"/>
                  </a:lnTo>
                  <a:lnTo>
                    <a:pt x="5069205" y="1885950"/>
                  </a:lnTo>
                  <a:lnTo>
                    <a:pt x="5115814" y="1878329"/>
                  </a:lnTo>
                  <a:lnTo>
                    <a:pt x="5162804" y="1872488"/>
                  </a:lnTo>
                  <a:lnTo>
                    <a:pt x="5210429" y="1868170"/>
                  </a:lnTo>
                  <a:lnTo>
                    <a:pt x="5258434" y="1865502"/>
                  </a:lnTo>
                  <a:lnTo>
                    <a:pt x="5306949" y="1864740"/>
                  </a:lnTo>
                  <a:lnTo>
                    <a:pt x="5355335" y="1865502"/>
                  </a:lnTo>
                  <a:lnTo>
                    <a:pt x="5403342" y="1868170"/>
                  </a:lnTo>
                  <a:lnTo>
                    <a:pt x="5450967" y="1872488"/>
                  </a:lnTo>
                  <a:lnTo>
                    <a:pt x="5497957" y="1878329"/>
                  </a:lnTo>
                  <a:lnTo>
                    <a:pt x="5544566" y="1885950"/>
                  </a:lnTo>
                  <a:lnTo>
                    <a:pt x="5590540" y="1895221"/>
                  </a:lnTo>
                  <a:lnTo>
                    <a:pt x="5635879" y="1905889"/>
                  </a:lnTo>
                  <a:lnTo>
                    <a:pt x="5680709" y="1918208"/>
                  </a:lnTo>
                  <a:lnTo>
                    <a:pt x="5724779" y="1932051"/>
                  </a:lnTo>
                  <a:lnTo>
                    <a:pt x="5768213" y="1947418"/>
                  </a:lnTo>
                  <a:lnTo>
                    <a:pt x="5811012" y="1964054"/>
                  </a:lnTo>
                  <a:lnTo>
                    <a:pt x="5852922" y="1982343"/>
                  </a:lnTo>
                  <a:lnTo>
                    <a:pt x="5894197" y="2001901"/>
                  </a:lnTo>
                  <a:lnTo>
                    <a:pt x="5934583" y="2022856"/>
                  </a:lnTo>
                  <a:lnTo>
                    <a:pt x="5974207" y="2045081"/>
                  </a:lnTo>
                  <a:lnTo>
                    <a:pt x="6012942" y="2068702"/>
                  </a:lnTo>
                  <a:lnTo>
                    <a:pt x="6050788" y="2093595"/>
                  </a:lnTo>
                  <a:lnTo>
                    <a:pt x="6087745" y="2119629"/>
                  </a:lnTo>
                  <a:lnTo>
                    <a:pt x="6123685" y="2146935"/>
                  </a:lnTo>
                  <a:lnTo>
                    <a:pt x="6158738" y="2175510"/>
                  </a:lnTo>
                  <a:lnTo>
                    <a:pt x="6192774" y="2205101"/>
                  </a:lnTo>
                  <a:lnTo>
                    <a:pt x="6225667" y="2235962"/>
                  </a:lnTo>
                  <a:lnTo>
                    <a:pt x="6257544" y="2267839"/>
                  </a:lnTo>
                  <a:lnTo>
                    <a:pt x="6288405" y="2300732"/>
                  </a:lnTo>
                  <a:lnTo>
                    <a:pt x="6317996" y="2334768"/>
                  </a:lnTo>
                  <a:lnTo>
                    <a:pt x="6346571" y="2369693"/>
                  </a:lnTo>
                  <a:lnTo>
                    <a:pt x="6373876" y="2405634"/>
                  </a:lnTo>
                  <a:lnTo>
                    <a:pt x="6400038" y="2442591"/>
                  </a:lnTo>
                  <a:lnTo>
                    <a:pt x="6424930" y="2480437"/>
                  </a:lnTo>
                  <a:lnTo>
                    <a:pt x="6448425" y="2519172"/>
                  </a:lnTo>
                  <a:lnTo>
                    <a:pt x="6470777" y="2558669"/>
                  </a:lnTo>
                  <a:lnTo>
                    <a:pt x="6491732" y="2599182"/>
                  </a:lnTo>
                  <a:lnTo>
                    <a:pt x="6511290" y="2640329"/>
                  </a:lnTo>
                  <a:lnTo>
                    <a:pt x="6529451" y="2682240"/>
                  </a:lnTo>
                  <a:lnTo>
                    <a:pt x="6546215" y="2725039"/>
                  </a:lnTo>
                  <a:lnTo>
                    <a:pt x="6561582" y="2768473"/>
                  </a:lnTo>
                  <a:lnTo>
                    <a:pt x="6575425" y="2812541"/>
                  </a:lnTo>
                  <a:lnTo>
                    <a:pt x="6587744" y="2857246"/>
                  </a:lnTo>
                  <a:lnTo>
                    <a:pt x="6598412" y="2902585"/>
                  </a:lnTo>
                  <a:lnTo>
                    <a:pt x="6607683" y="2948559"/>
                  </a:lnTo>
                  <a:lnTo>
                    <a:pt x="6615303" y="2995041"/>
                  </a:lnTo>
                  <a:lnTo>
                    <a:pt x="6621145" y="3042158"/>
                  </a:lnTo>
                  <a:lnTo>
                    <a:pt x="6625463" y="3089656"/>
                  </a:lnTo>
                  <a:lnTo>
                    <a:pt x="6628130" y="3137662"/>
                  </a:lnTo>
                  <a:lnTo>
                    <a:pt x="6628892" y="3186049"/>
                  </a:lnTo>
                  <a:lnTo>
                    <a:pt x="6628130" y="3234563"/>
                  </a:lnTo>
                  <a:lnTo>
                    <a:pt x="6625463" y="3282569"/>
                  </a:lnTo>
                  <a:lnTo>
                    <a:pt x="6621145" y="3330066"/>
                  </a:lnTo>
                  <a:lnTo>
                    <a:pt x="6615303" y="3377184"/>
                  </a:lnTo>
                  <a:lnTo>
                    <a:pt x="6607683" y="3423666"/>
                  </a:lnTo>
                  <a:lnTo>
                    <a:pt x="6598412" y="3469640"/>
                  </a:lnTo>
                  <a:lnTo>
                    <a:pt x="6587744" y="3514979"/>
                  </a:lnTo>
                  <a:lnTo>
                    <a:pt x="6575425" y="3559683"/>
                  </a:lnTo>
                  <a:lnTo>
                    <a:pt x="6561582" y="3603879"/>
                  </a:lnTo>
                  <a:lnTo>
                    <a:pt x="6546215" y="3647313"/>
                  </a:lnTo>
                  <a:lnTo>
                    <a:pt x="6529451" y="3689985"/>
                  </a:lnTo>
                  <a:lnTo>
                    <a:pt x="6511290" y="3731895"/>
                  </a:lnTo>
                  <a:lnTo>
                    <a:pt x="6491732" y="3773170"/>
                  </a:lnTo>
                  <a:lnTo>
                    <a:pt x="6470777" y="3813556"/>
                  </a:lnTo>
                  <a:lnTo>
                    <a:pt x="6448425" y="3853179"/>
                  </a:lnTo>
                  <a:lnTo>
                    <a:pt x="6424930" y="3891915"/>
                  </a:lnTo>
                  <a:lnTo>
                    <a:pt x="6400038" y="3929761"/>
                  </a:lnTo>
                  <a:lnTo>
                    <a:pt x="6373876" y="3966591"/>
                  </a:lnTo>
                  <a:lnTo>
                    <a:pt x="6346571" y="4002532"/>
                  </a:lnTo>
                  <a:lnTo>
                    <a:pt x="6317996" y="4037584"/>
                  </a:lnTo>
                  <a:lnTo>
                    <a:pt x="6288405" y="4071620"/>
                  </a:lnTo>
                  <a:lnTo>
                    <a:pt x="6257544" y="4104513"/>
                  </a:lnTo>
                  <a:lnTo>
                    <a:pt x="6225667" y="4136390"/>
                  </a:lnTo>
                  <a:lnTo>
                    <a:pt x="6192774" y="4167251"/>
                  </a:lnTo>
                  <a:lnTo>
                    <a:pt x="6158738" y="4196842"/>
                  </a:lnTo>
                  <a:lnTo>
                    <a:pt x="6123685" y="4225417"/>
                  </a:lnTo>
                  <a:lnTo>
                    <a:pt x="6087745" y="4252722"/>
                  </a:lnTo>
                  <a:lnTo>
                    <a:pt x="6050788" y="4278757"/>
                  </a:lnTo>
                  <a:lnTo>
                    <a:pt x="6012942" y="4303649"/>
                  </a:lnTo>
                  <a:lnTo>
                    <a:pt x="5974207" y="4327271"/>
                  </a:lnTo>
                  <a:lnTo>
                    <a:pt x="5934583" y="4349496"/>
                  </a:lnTo>
                  <a:lnTo>
                    <a:pt x="5894197" y="4370451"/>
                  </a:lnTo>
                  <a:lnTo>
                    <a:pt x="5852922" y="4390009"/>
                  </a:lnTo>
                  <a:lnTo>
                    <a:pt x="5811012" y="4408170"/>
                  </a:lnTo>
                  <a:lnTo>
                    <a:pt x="5768213" y="4424934"/>
                  </a:lnTo>
                  <a:lnTo>
                    <a:pt x="5724779" y="4440301"/>
                  </a:lnTo>
                  <a:lnTo>
                    <a:pt x="5680709" y="4454144"/>
                  </a:lnTo>
                  <a:lnTo>
                    <a:pt x="5635879" y="4466336"/>
                  </a:lnTo>
                  <a:lnTo>
                    <a:pt x="5590540" y="4477131"/>
                  </a:lnTo>
                  <a:lnTo>
                    <a:pt x="5544566" y="4486402"/>
                  </a:lnTo>
                  <a:lnTo>
                    <a:pt x="5497957" y="4493895"/>
                  </a:lnTo>
                  <a:lnTo>
                    <a:pt x="5450967" y="4499864"/>
                  </a:lnTo>
                  <a:lnTo>
                    <a:pt x="5403342" y="4504182"/>
                  </a:lnTo>
                  <a:lnTo>
                    <a:pt x="5355335" y="4506722"/>
                  </a:lnTo>
                  <a:lnTo>
                    <a:pt x="5306949" y="4507611"/>
                  </a:lnTo>
                  <a:lnTo>
                    <a:pt x="5258434" y="4506722"/>
                  </a:lnTo>
                  <a:lnTo>
                    <a:pt x="5210429" y="4504182"/>
                  </a:lnTo>
                  <a:lnTo>
                    <a:pt x="5162804" y="4499864"/>
                  </a:lnTo>
                  <a:lnTo>
                    <a:pt x="5115814" y="4493895"/>
                  </a:lnTo>
                  <a:lnTo>
                    <a:pt x="5069205" y="4486402"/>
                  </a:lnTo>
                  <a:lnTo>
                    <a:pt x="5023231" y="4477131"/>
                  </a:lnTo>
                  <a:lnTo>
                    <a:pt x="4977892" y="4466336"/>
                  </a:lnTo>
                  <a:lnTo>
                    <a:pt x="4933188" y="4454144"/>
                  </a:lnTo>
                  <a:lnTo>
                    <a:pt x="4888992" y="4440301"/>
                  </a:lnTo>
                  <a:lnTo>
                    <a:pt x="4845558" y="4424934"/>
                  </a:lnTo>
                  <a:lnTo>
                    <a:pt x="4802885" y="4408170"/>
                  </a:lnTo>
                  <a:lnTo>
                    <a:pt x="4760849" y="4390009"/>
                  </a:lnTo>
                  <a:lnTo>
                    <a:pt x="4719701" y="4370451"/>
                  </a:lnTo>
                  <a:lnTo>
                    <a:pt x="4679188" y="4349496"/>
                  </a:lnTo>
                  <a:lnTo>
                    <a:pt x="4639691" y="4327271"/>
                  </a:lnTo>
                  <a:lnTo>
                    <a:pt x="4600829" y="4303649"/>
                  </a:lnTo>
                  <a:lnTo>
                    <a:pt x="4562983" y="4278757"/>
                  </a:lnTo>
                  <a:lnTo>
                    <a:pt x="4526153" y="4252722"/>
                  </a:lnTo>
                  <a:lnTo>
                    <a:pt x="4490084" y="4225417"/>
                  </a:lnTo>
                  <a:lnTo>
                    <a:pt x="4455159" y="4196842"/>
                  </a:lnTo>
                  <a:lnTo>
                    <a:pt x="4421124" y="4167251"/>
                  </a:lnTo>
                  <a:lnTo>
                    <a:pt x="4388104" y="4136390"/>
                  </a:lnTo>
                  <a:lnTo>
                    <a:pt x="4356227" y="4104513"/>
                  </a:lnTo>
                  <a:lnTo>
                    <a:pt x="4325493" y="4071620"/>
                  </a:lnTo>
                  <a:lnTo>
                    <a:pt x="4295775" y="4037584"/>
                  </a:lnTo>
                  <a:lnTo>
                    <a:pt x="4267200" y="4002532"/>
                  </a:lnTo>
                  <a:lnTo>
                    <a:pt x="4239895" y="3966591"/>
                  </a:lnTo>
                  <a:lnTo>
                    <a:pt x="4213733" y="3929761"/>
                  </a:lnTo>
                  <a:lnTo>
                    <a:pt x="4188968" y="3891915"/>
                  </a:lnTo>
                  <a:lnTo>
                    <a:pt x="4165346" y="3853179"/>
                  </a:lnTo>
                  <a:lnTo>
                    <a:pt x="4142994" y="3813556"/>
                  </a:lnTo>
                  <a:lnTo>
                    <a:pt x="4122039" y="3773170"/>
                  </a:lnTo>
                  <a:lnTo>
                    <a:pt x="4102480" y="3731895"/>
                  </a:lnTo>
                  <a:lnTo>
                    <a:pt x="4084320" y="3689985"/>
                  </a:lnTo>
                  <a:lnTo>
                    <a:pt x="4067555" y="3647313"/>
                  </a:lnTo>
                  <a:lnTo>
                    <a:pt x="4052189" y="3603879"/>
                  </a:lnTo>
                  <a:lnTo>
                    <a:pt x="4038346" y="3559683"/>
                  </a:lnTo>
                  <a:lnTo>
                    <a:pt x="4026027" y="3514979"/>
                  </a:lnTo>
                  <a:lnTo>
                    <a:pt x="4015358" y="3469640"/>
                  </a:lnTo>
                  <a:lnTo>
                    <a:pt x="4006088" y="3423666"/>
                  </a:lnTo>
                  <a:lnTo>
                    <a:pt x="3998468" y="3377184"/>
                  </a:lnTo>
                  <a:lnTo>
                    <a:pt x="3992626" y="3330066"/>
                  </a:lnTo>
                  <a:lnTo>
                    <a:pt x="3988307" y="3282569"/>
                  </a:lnTo>
                  <a:lnTo>
                    <a:pt x="3985641" y="3234563"/>
                  </a:lnTo>
                  <a:lnTo>
                    <a:pt x="3984879" y="3186049"/>
                  </a:lnTo>
                  <a:close/>
                </a:path>
              </a:pathLst>
            </a:custGeom>
            <a:ln w="28575">
              <a:solidFill>
                <a:srgbClr val="E84946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00825" y="5734050"/>
              <a:ext cx="885825" cy="84772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67700" y="3648075"/>
              <a:ext cx="885825" cy="84772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5600" y="5562600"/>
              <a:ext cx="885825" cy="838200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11381993" y="3687381"/>
            <a:ext cx="2821305" cy="9448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2000" spc="60">
                <a:solidFill>
                  <a:srgbClr val="E84946"/>
                </a:solidFill>
                <a:latin typeface="Arial"/>
                <a:cs typeface="Arial"/>
              </a:rPr>
              <a:t>Drilling</a:t>
            </a:r>
            <a:r>
              <a:rPr dirty="0" sz="2000" spc="30">
                <a:solidFill>
                  <a:srgbClr val="E84946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E84946"/>
                </a:solidFill>
                <a:latin typeface="Arial"/>
                <a:cs typeface="Arial"/>
              </a:rPr>
              <a:t>radius</a:t>
            </a:r>
            <a:r>
              <a:rPr dirty="0" sz="2000" spc="5">
                <a:solidFill>
                  <a:srgbClr val="E84946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E84946"/>
                </a:solidFill>
                <a:latin typeface="Arial"/>
                <a:cs typeface="Arial"/>
              </a:rPr>
              <a:t>reachable </a:t>
            </a:r>
            <a:r>
              <a:rPr dirty="0" sz="2000" spc="70">
                <a:solidFill>
                  <a:srgbClr val="E84946"/>
                </a:solidFill>
                <a:latin typeface="Arial"/>
                <a:cs typeface="Arial"/>
              </a:rPr>
              <a:t>from</a:t>
            </a:r>
            <a:r>
              <a:rPr dirty="0" sz="2000" spc="-60">
                <a:solidFill>
                  <a:srgbClr val="E84946"/>
                </a:solidFill>
                <a:latin typeface="Arial"/>
                <a:cs typeface="Arial"/>
              </a:rPr>
              <a:t> </a:t>
            </a:r>
            <a:r>
              <a:rPr dirty="0" sz="2000" spc="50">
                <a:solidFill>
                  <a:srgbClr val="E84946"/>
                </a:solidFill>
                <a:latin typeface="Arial"/>
                <a:cs typeface="Arial"/>
              </a:rPr>
              <a:t>existing</a:t>
            </a:r>
            <a:r>
              <a:rPr dirty="0" sz="2000" spc="-75">
                <a:solidFill>
                  <a:srgbClr val="E84946"/>
                </a:solidFill>
                <a:latin typeface="Arial"/>
                <a:cs typeface="Arial"/>
              </a:rPr>
              <a:t> </a:t>
            </a:r>
            <a:r>
              <a:rPr dirty="0" sz="2000" spc="40">
                <a:solidFill>
                  <a:srgbClr val="E84946"/>
                </a:solidFill>
                <a:latin typeface="Arial"/>
                <a:cs typeface="Arial"/>
              </a:rPr>
              <a:t>platforms</a:t>
            </a:r>
            <a:endParaRPr sz="2000">
              <a:latin typeface="Arial"/>
              <a:cs typeface="Arial"/>
            </a:endParaRPr>
          </a:p>
          <a:p>
            <a:pPr algn="ctr" marL="3175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~</a:t>
            </a:r>
            <a:r>
              <a:rPr dirty="0" sz="2000" spc="-229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5">
                <a:solidFill>
                  <a:srgbClr val="E84946"/>
                </a:solidFill>
                <a:latin typeface="Arial"/>
                <a:cs typeface="Arial"/>
              </a:rPr>
              <a:t>3km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5562600" y="4410075"/>
            <a:ext cx="9810750" cy="5676900"/>
            <a:chOff x="5562600" y="4410075"/>
            <a:chExt cx="9810750" cy="5676900"/>
          </a:xfrm>
        </p:grpSpPr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592175" y="7857744"/>
              <a:ext cx="107188" cy="12369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3620877" y="4410075"/>
              <a:ext cx="1751964" cy="3526790"/>
            </a:xfrm>
            <a:custGeom>
              <a:avLst/>
              <a:gdLst/>
              <a:ahLst/>
              <a:cxnLst/>
              <a:rect l="l" t="t" r="r" b="b"/>
              <a:pathLst>
                <a:path w="1751965" h="3526790">
                  <a:moveTo>
                    <a:pt x="1729232" y="0"/>
                  </a:moveTo>
                  <a:lnTo>
                    <a:pt x="0" y="3501008"/>
                  </a:lnTo>
                  <a:lnTo>
                    <a:pt x="1778" y="3526281"/>
                  </a:lnTo>
                  <a:lnTo>
                    <a:pt x="22859" y="3512312"/>
                  </a:lnTo>
                  <a:lnTo>
                    <a:pt x="1751965" y="11175"/>
                  </a:lnTo>
                  <a:lnTo>
                    <a:pt x="1729232" y="0"/>
                  </a:lnTo>
                  <a:close/>
                </a:path>
              </a:pathLst>
            </a:custGeom>
            <a:solidFill>
              <a:srgbClr val="3939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5562600" y="9058275"/>
              <a:ext cx="6248400" cy="1028700"/>
            </a:xfrm>
            <a:custGeom>
              <a:avLst/>
              <a:gdLst/>
              <a:ahLst/>
              <a:cxnLst/>
              <a:rect l="l" t="t" r="r" b="b"/>
              <a:pathLst>
                <a:path w="6248400" h="1028700">
                  <a:moveTo>
                    <a:pt x="3995674" y="0"/>
                  </a:moveTo>
                  <a:lnTo>
                    <a:pt x="0" y="0"/>
                  </a:lnTo>
                  <a:lnTo>
                    <a:pt x="0" y="1028103"/>
                  </a:lnTo>
                  <a:lnTo>
                    <a:pt x="3995674" y="1028103"/>
                  </a:lnTo>
                  <a:lnTo>
                    <a:pt x="3995674" y="428383"/>
                  </a:lnTo>
                  <a:lnTo>
                    <a:pt x="6248400" y="131864"/>
                  </a:lnTo>
                  <a:lnTo>
                    <a:pt x="3995674" y="171348"/>
                  </a:lnTo>
                  <a:lnTo>
                    <a:pt x="3995674" y="0"/>
                  </a:lnTo>
                  <a:close/>
                </a:path>
              </a:pathLst>
            </a:custGeom>
            <a:solidFill>
              <a:srgbClr val="C1D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5749544" y="9258934"/>
            <a:ext cx="3631565" cy="5772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42545">
              <a:lnSpc>
                <a:spcPct val="100800"/>
              </a:lnSpc>
              <a:spcBef>
                <a:spcPts val="85"/>
              </a:spcBef>
            </a:pPr>
            <a:r>
              <a:rPr dirty="0" sz="1800" spc="-110">
                <a:solidFill>
                  <a:srgbClr val="1E304D"/>
                </a:solidFill>
                <a:latin typeface="Arial"/>
                <a:cs typeface="Arial"/>
              </a:rPr>
              <a:t>12,387</a:t>
            </a:r>
            <a:r>
              <a:rPr dirty="0" sz="1800" spc="-229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E304D"/>
                </a:solidFill>
                <a:latin typeface="Arial"/>
                <a:cs typeface="Arial"/>
              </a:rPr>
              <a:t>Hectare</a:t>
            </a:r>
            <a:r>
              <a:rPr dirty="0" sz="1800" spc="-8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 spc="45">
                <a:solidFill>
                  <a:srgbClr val="1E304D"/>
                </a:solidFill>
                <a:latin typeface="Arial"/>
                <a:cs typeface="Arial"/>
              </a:rPr>
              <a:t>development</a:t>
            </a:r>
            <a:r>
              <a:rPr dirty="0" sz="1800" spc="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1E304D"/>
                </a:solidFill>
                <a:latin typeface="Arial"/>
                <a:cs typeface="Arial"/>
              </a:rPr>
              <a:t>lease </a:t>
            </a:r>
            <a:r>
              <a:rPr dirty="0" sz="1800" spc="70">
                <a:solidFill>
                  <a:srgbClr val="1E304D"/>
                </a:solidFill>
                <a:latin typeface="Arial"/>
                <a:cs typeface="Arial"/>
              </a:rPr>
              <a:t>valid</a:t>
            </a:r>
            <a:r>
              <a:rPr dirty="0" sz="1800" spc="60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 spc="75">
                <a:solidFill>
                  <a:srgbClr val="1E304D"/>
                </a:solidFill>
                <a:latin typeface="Arial"/>
                <a:cs typeface="Arial"/>
              </a:rPr>
              <a:t>until</a:t>
            </a:r>
            <a:r>
              <a:rPr dirty="0" sz="1800" spc="9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 spc="-75">
                <a:solidFill>
                  <a:srgbClr val="1E304D"/>
                </a:solidFill>
                <a:latin typeface="Arial"/>
                <a:cs typeface="Arial"/>
              </a:rPr>
              <a:t>2031</a:t>
            </a:r>
            <a:r>
              <a:rPr dirty="0" sz="1800" spc="-13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E304D"/>
                </a:solidFill>
                <a:latin typeface="Arial"/>
                <a:cs typeface="Arial"/>
              </a:rPr>
              <a:t>extendable</a:t>
            </a:r>
            <a:r>
              <a:rPr dirty="0" sz="1800" spc="7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 spc="45">
                <a:solidFill>
                  <a:srgbClr val="1E304D"/>
                </a:solidFill>
                <a:latin typeface="Arial"/>
                <a:cs typeface="Arial"/>
              </a:rPr>
              <a:t>to</a:t>
            </a:r>
            <a:r>
              <a:rPr dirty="0" sz="1800" spc="95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1800" spc="-40">
                <a:solidFill>
                  <a:srgbClr val="1E304D"/>
                </a:solidFill>
                <a:latin typeface="Arial"/>
                <a:cs typeface="Arial"/>
              </a:rPr>
              <a:t>2041</a:t>
            </a:r>
            <a:endParaRPr sz="18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0" y="-25"/>
            <a:ext cx="723900" cy="1133475"/>
          </a:xfrm>
          <a:custGeom>
            <a:avLst/>
            <a:gdLst/>
            <a:ahLst/>
            <a:cxnLst/>
            <a:rect l="l" t="t" r="r" b="b"/>
            <a:pathLst>
              <a:path w="723900" h="1133475">
                <a:moveTo>
                  <a:pt x="723900" y="0"/>
                </a:moveTo>
                <a:lnTo>
                  <a:pt x="0" y="0"/>
                </a:lnTo>
                <a:lnTo>
                  <a:pt x="0" y="1133246"/>
                </a:lnTo>
                <a:lnTo>
                  <a:pt x="723900" y="1133246"/>
                </a:lnTo>
                <a:lnTo>
                  <a:pt x="72390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7" name="object 4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725650" y="2200275"/>
            <a:ext cx="3190875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33238" y="9632950"/>
            <a:ext cx="126364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50">
                <a:solidFill>
                  <a:srgbClr val="1E304D"/>
                </a:solidFill>
                <a:latin typeface="Arial"/>
                <a:cs typeface="Arial"/>
              </a:rPr>
              <a:t>8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663426" y="6767448"/>
            <a:ext cx="733425" cy="0"/>
          </a:xfrm>
          <a:custGeom>
            <a:avLst/>
            <a:gdLst/>
            <a:ahLst/>
            <a:cxnLst/>
            <a:rect l="l" t="t" r="r" b="b"/>
            <a:pathLst>
              <a:path w="733425" h="0">
                <a:moveTo>
                  <a:pt x="0" y="0"/>
                </a:moveTo>
                <a:lnTo>
                  <a:pt x="733044" y="0"/>
                </a:lnTo>
              </a:path>
            </a:pathLst>
          </a:custGeom>
          <a:ln w="12700">
            <a:solidFill>
              <a:srgbClr val="D9D9D9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549376" y="6767448"/>
            <a:ext cx="495300" cy="0"/>
          </a:xfrm>
          <a:custGeom>
            <a:avLst/>
            <a:gdLst/>
            <a:ahLst/>
            <a:cxnLst/>
            <a:rect l="l" t="t" r="r" b="b"/>
            <a:pathLst>
              <a:path w="495300" h="0">
                <a:moveTo>
                  <a:pt x="0" y="0"/>
                </a:moveTo>
                <a:lnTo>
                  <a:pt x="495173" y="0"/>
                </a:lnTo>
              </a:path>
            </a:pathLst>
          </a:custGeom>
          <a:ln w="12700">
            <a:solidFill>
              <a:srgbClr val="D9D9D9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197201" y="6767448"/>
            <a:ext cx="504825" cy="0"/>
          </a:xfrm>
          <a:custGeom>
            <a:avLst/>
            <a:gdLst/>
            <a:ahLst/>
            <a:cxnLst/>
            <a:rect l="l" t="t" r="r" b="b"/>
            <a:pathLst>
              <a:path w="504825" h="0">
                <a:moveTo>
                  <a:pt x="0" y="0"/>
                </a:moveTo>
                <a:lnTo>
                  <a:pt x="504444" y="0"/>
                </a:lnTo>
              </a:path>
            </a:pathLst>
          </a:custGeom>
          <a:ln w="12700">
            <a:solidFill>
              <a:srgbClr val="D9D9D9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6854551" y="6767448"/>
            <a:ext cx="723900" cy="0"/>
          </a:xfrm>
          <a:custGeom>
            <a:avLst/>
            <a:gdLst/>
            <a:ahLst/>
            <a:cxnLst/>
            <a:rect l="l" t="t" r="r" b="b"/>
            <a:pathLst>
              <a:path w="723900" h="0">
                <a:moveTo>
                  <a:pt x="0" y="0"/>
                </a:moveTo>
                <a:lnTo>
                  <a:pt x="723646" y="0"/>
                </a:lnTo>
              </a:path>
            </a:pathLst>
          </a:custGeom>
          <a:ln w="12700">
            <a:solidFill>
              <a:srgbClr val="D9D9D9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11663426" y="4019550"/>
            <a:ext cx="5915025" cy="2133600"/>
            <a:chOff x="11663426" y="4019550"/>
            <a:chExt cx="5915025" cy="2133600"/>
          </a:xfrm>
        </p:grpSpPr>
        <p:sp>
          <p:nvSpPr>
            <p:cNvPr id="8" name="object 8"/>
            <p:cNvSpPr/>
            <p:nvPr/>
          </p:nvSpPr>
          <p:spPr>
            <a:xfrm>
              <a:off x="15198344" y="5700776"/>
              <a:ext cx="497840" cy="0"/>
            </a:xfrm>
            <a:custGeom>
              <a:avLst/>
              <a:gdLst/>
              <a:ahLst/>
              <a:cxnLst/>
              <a:rect l="l" t="t" r="r" b="b"/>
              <a:pathLst>
                <a:path w="497840" h="0">
                  <a:moveTo>
                    <a:pt x="0" y="0"/>
                  </a:moveTo>
                  <a:lnTo>
                    <a:pt x="497840" y="0"/>
                  </a:lnTo>
                </a:path>
              </a:pathLst>
            </a:custGeom>
            <a:ln w="12700">
              <a:solidFill>
                <a:srgbClr val="D9D9D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6858107" y="5700776"/>
              <a:ext cx="720090" cy="0"/>
            </a:xfrm>
            <a:custGeom>
              <a:avLst/>
              <a:gdLst/>
              <a:ahLst/>
              <a:cxnLst/>
              <a:rect l="l" t="t" r="r" b="b"/>
              <a:pathLst>
                <a:path w="720090" h="0">
                  <a:moveTo>
                    <a:pt x="0" y="0"/>
                  </a:moveTo>
                  <a:lnTo>
                    <a:pt x="719836" y="0"/>
                  </a:lnTo>
                </a:path>
              </a:pathLst>
            </a:custGeom>
            <a:ln w="12700">
              <a:solidFill>
                <a:srgbClr val="D9D9D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1663426" y="4757801"/>
              <a:ext cx="4039870" cy="0"/>
            </a:xfrm>
            <a:custGeom>
              <a:avLst/>
              <a:gdLst/>
              <a:ahLst/>
              <a:cxnLst/>
              <a:rect l="l" t="t" r="r" b="b"/>
              <a:pathLst>
                <a:path w="4039869" h="0">
                  <a:moveTo>
                    <a:pt x="0" y="0"/>
                  </a:moveTo>
                  <a:lnTo>
                    <a:pt x="4039362" y="0"/>
                  </a:lnTo>
                </a:path>
              </a:pathLst>
            </a:custGeom>
            <a:ln w="12700">
              <a:solidFill>
                <a:srgbClr val="D9D9D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6858107" y="4757801"/>
              <a:ext cx="720090" cy="0"/>
            </a:xfrm>
            <a:custGeom>
              <a:avLst/>
              <a:gdLst/>
              <a:ahLst/>
              <a:cxnLst/>
              <a:rect l="l" t="t" r="r" b="b"/>
              <a:pathLst>
                <a:path w="720090" h="0">
                  <a:moveTo>
                    <a:pt x="0" y="0"/>
                  </a:moveTo>
                  <a:lnTo>
                    <a:pt x="719836" y="0"/>
                  </a:lnTo>
                </a:path>
              </a:pathLst>
            </a:custGeom>
            <a:ln w="12700">
              <a:solidFill>
                <a:srgbClr val="D9D9D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4039850" y="4019549"/>
              <a:ext cx="2809240" cy="2133600"/>
            </a:xfrm>
            <a:custGeom>
              <a:avLst/>
              <a:gdLst/>
              <a:ahLst/>
              <a:cxnLst/>
              <a:rect l="l" t="t" r="r" b="b"/>
              <a:pathLst>
                <a:path w="2809240" h="2133600">
                  <a:moveTo>
                    <a:pt x="1152880" y="927531"/>
                  </a:moveTo>
                  <a:lnTo>
                    <a:pt x="0" y="927531"/>
                  </a:lnTo>
                  <a:lnTo>
                    <a:pt x="0" y="2133219"/>
                  </a:lnTo>
                  <a:lnTo>
                    <a:pt x="1152880" y="2133219"/>
                  </a:lnTo>
                  <a:lnTo>
                    <a:pt x="1152880" y="927531"/>
                  </a:lnTo>
                  <a:close/>
                </a:path>
                <a:path w="2809240" h="2133600">
                  <a:moveTo>
                    <a:pt x="2809214" y="0"/>
                  </a:moveTo>
                  <a:lnTo>
                    <a:pt x="1656334" y="0"/>
                  </a:lnTo>
                  <a:lnTo>
                    <a:pt x="1656334" y="1692529"/>
                  </a:lnTo>
                  <a:lnTo>
                    <a:pt x="2809214" y="1692529"/>
                  </a:lnTo>
                  <a:lnTo>
                    <a:pt x="2809214" y="0"/>
                  </a:lnTo>
                  <a:close/>
                </a:path>
              </a:pathLst>
            </a:custGeom>
            <a:solidFill>
              <a:srgbClr val="D9EB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11663426" y="3776598"/>
            <a:ext cx="5915025" cy="0"/>
          </a:xfrm>
          <a:custGeom>
            <a:avLst/>
            <a:gdLst/>
            <a:ahLst/>
            <a:cxnLst/>
            <a:rect l="l" t="t" r="r" b="b"/>
            <a:pathLst>
              <a:path w="5915025" h="0">
                <a:moveTo>
                  <a:pt x="0" y="0"/>
                </a:moveTo>
                <a:lnTo>
                  <a:pt x="5914517" y="0"/>
                </a:lnTo>
              </a:path>
            </a:pathLst>
          </a:custGeom>
          <a:ln w="12700">
            <a:solidFill>
              <a:srgbClr val="D9D9D9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016000" y="3014979"/>
          <a:ext cx="9951085" cy="4748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30320"/>
                <a:gridCol w="1343660"/>
                <a:gridCol w="1343660"/>
                <a:gridCol w="1662429"/>
                <a:gridCol w="1694814"/>
              </a:tblGrid>
              <a:tr h="3619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39396C"/>
                      </a:solidFill>
                      <a:prstDash val="solid"/>
                    </a:lnR>
                    <a:solidFill>
                      <a:srgbClr val="D9EB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40385">
                        <a:lnSpc>
                          <a:spcPts val="2395"/>
                        </a:lnSpc>
                      </a:pP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Conventional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39396C"/>
                      </a:solidFill>
                      <a:prstDash val="solid"/>
                    </a:lnL>
                    <a:lnR w="19050">
                      <a:solidFill>
                        <a:srgbClr val="39396C"/>
                      </a:solidFill>
                      <a:prstDash val="solid"/>
                    </a:lnR>
                    <a:solidFill>
                      <a:srgbClr val="D9EB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056005">
                        <a:lnSpc>
                          <a:spcPts val="2395"/>
                        </a:lnSpc>
                      </a:pP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NPV</a:t>
                      </a:r>
                      <a:r>
                        <a:rPr dirty="0" sz="2000" spc="-215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dirty="0" sz="2000" spc="-165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5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10%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39396C"/>
                      </a:solidFill>
                      <a:prstDash val="solid"/>
                    </a:lnL>
                    <a:solidFill>
                      <a:srgbClr val="D9EB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10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39396C"/>
                      </a:solidFill>
                      <a:prstDash val="solid"/>
                    </a:lnR>
                    <a:lnB w="19050">
                      <a:solidFill>
                        <a:srgbClr val="FFC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91795">
                        <a:lnSpc>
                          <a:spcPts val="2380"/>
                        </a:lnSpc>
                      </a:pPr>
                      <a:r>
                        <a:rPr dirty="0" sz="200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Natural</a:t>
                      </a:r>
                      <a:r>
                        <a:rPr dirty="0" sz="2000" spc="-5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gas</a:t>
                      </a:r>
                      <a:r>
                        <a:rPr dirty="0" sz="2000" spc="-13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(Bcf)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39396C"/>
                      </a:solidFill>
                      <a:prstDash val="solid"/>
                    </a:lnL>
                    <a:lnR w="19050">
                      <a:solidFill>
                        <a:srgbClr val="39396C"/>
                      </a:solidFill>
                      <a:prstDash val="solid"/>
                    </a:lnR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200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Before</a:t>
                      </a:r>
                      <a:r>
                        <a:rPr dirty="0" sz="2000" spc="-114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Income</a:t>
                      </a:r>
                      <a:r>
                        <a:rPr dirty="0" sz="2000" spc="-12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Tax</a:t>
                      </a:r>
                      <a:r>
                        <a:rPr dirty="0" sz="2000" spc="-10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(US$M)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19050">
                      <a:solidFill>
                        <a:srgbClr val="39396C"/>
                      </a:solidFill>
                      <a:prstDash val="solid"/>
                    </a:lnL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0195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19050">
                      <a:solidFill>
                        <a:srgbClr val="39396C"/>
                      </a:solidFill>
                      <a:prstDash val="solid"/>
                    </a:lnR>
                    <a:lnB w="190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159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2000" spc="-6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Dec</a:t>
                      </a:r>
                      <a:r>
                        <a:rPr dirty="0" sz="2000" spc="-18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5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31</a:t>
                      </a:r>
                      <a:r>
                        <a:rPr dirty="0" sz="2000" spc="-37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‘24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2000" spc="-6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Dec</a:t>
                      </a:r>
                      <a:r>
                        <a:rPr dirty="0" sz="2000" spc="-18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5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31</a:t>
                      </a:r>
                      <a:r>
                        <a:rPr dirty="0" sz="2000" spc="-37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‘23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9525">
                      <a:solidFill>
                        <a:srgbClr val="D9D9D9"/>
                      </a:solidFill>
                      <a:prstDash val="solid"/>
                    </a:lnL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03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2000" spc="-6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Dec</a:t>
                      </a:r>
                      <a:r>
                        <a:rPr dirty="0" sz="2000" spc="-19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5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31</a:t>
                      </a:r>
                      <a:r>
                        <a:rPr dirty="0" sz="2000" spc="-37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‘24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6830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2000" spc="-6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Dec</a:t>
                      </a:r>
                      <a:r>
                        <a:rPr dirty="0" sz="2000" spc="-19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5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31</a:t>
                      </a:r>
                      <a:r>
                        <a:rPr dirty="0" sz="2000" spc="-37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‘23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6830">
                    <a:lnL w="9525">
                      <a:solidFill>
                        <a:srgbClr val="D9D9D9"/>
                      </a:solidFill>
                      <a:prstDash val="solid"/>
                    </a:lnL>
                    <a:lnT w="9525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400685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Proved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3970">
                    <a:lnR w="19050">
                      <a:solidFill>
                        <a:srgbClr val="39396C"/>
                      </a:solidFill>
                      <a:prstDash val="solid"/>
                    </a:lnR>
                    <a:lnT w="19050">
                      <a:solidFill>
                        <a:srgbClr val="FFC000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19050">
                      <a:solidFill>
                        <a:srgbClr val="FFC000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19050">
                      <a:solidFill>
                        <a:srgbClr val="39396C"/>
                      </a:solidFill>
                      <a:prstDash val="solid"/>
                    </a:lnR>
                    <a:lnT w="19050">
                      <a:solidFill>
                        <a:srgbClr val="FFC000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19050">
                      <a:solidFill>
                        <a:srgbClr val="FFC000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T w="19050">
                      <a:solidFill>
                        <a:srgbClr val="FFC000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Producing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2700"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953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2000" spc="-2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0.0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8890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2000" spc="-2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1.3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6510">
                    <a:lnL w="9525">
                      <a:solidFill>
                        <a:srgbClr val="D9D9D9"/>
                      </a:solidFill>
                      <a:prstDash val="solid"/>
                    </a:lnL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2000" spc="-2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$3.4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2700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49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$11.5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20320">
                    <a:lnL w="9525">
                      <a:solidFill>
                        <a:srgbClr val="D9D9D9"/>
                      </a:solidFill>
                      <a:prstDash val="solid"/>
                    </a:lnL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200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Developed</a:t>
                      </a:r>
                      <a:r>
                        <a:rPr dirty="0" sz="2000" spc="13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Non-</a:t>
                      </a: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Producing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2065"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162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2000" spc="-2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10.0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000" spc="-2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8.4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9525">
                      <a:solidFill>
                        <a:srgbClr val="D9D9D9"/>
                      </a:solidFill>
                      <a:prstDash val="solid"/>
                    </a:lnL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8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$66.8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2065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08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$81.9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9525">
                      <a:solidFill>
                        <a:srgbClr val="D9D9D9"/>
                      </a:solidFill>
                      <a:prstDash val="solid"/>
                    </a:lnL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400685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Undeveloped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0795"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09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2000" spc="-2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9.5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6985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2000" spc="-2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8.3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4604">
                    <a:lnL w="9525">
                      <a:solidFill>
                        <a:srgbClr val="D9D9D9"/>
                      </a:solidFill>
                      <a:prstDash val="solid"/>
                    </a:lnL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8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$36.6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0795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$40.9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8415">
                    <a:lnL w="9525">
                      <a:solidFill>
                        <a:srgbClr val="D9D9D9"/>
                      </a:solidFill>
                      <a:prstDash val="solid"/>
                    </a:lnL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400685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200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dirty="0" sz="2000" spc="-85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Proved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0160"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39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2000" spc="-2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19.5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493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2000" spc="-2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18.0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3970">
                    <a:lnL w="9525">
                      <a:solidFill>
                        <a:srgbClr val="D9D9D9"/>
                      </a:solidFill>
                      <a:prstDash val="solid"/>
                    </a:lnL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$106.8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0160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4610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$134.3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7780">
                    <a:lnL w="9525">
                      <a:solidFill>
                        <a:srgbClr val="D9D9D9"/>
                      </a:solidFill>
                      <a:prstDash val="solid"/>
                    </a:lnL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</a:tr>
              <a:tr h="400685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200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dirty="0" sz="2000" spc="9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Probable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9525"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2000" spc="-2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42.8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2000" spc="-2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37.8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2700">
                    <a:lnL w="9525">
                      <a:solidFill>
                        <a:srgbClr val="D9D9D9"/>
                      </a:solidFill>
                      <a:prstDash val="solid"/>
                    </a:lnL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$256.8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9525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29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$286.2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6510">
                    <a:lnL w="9525">
                      <a:solidFill>
                        <a:srgbClr val="D9D9D9"/>
                      </a:solidFill>
                      <a:prstDash val="solid"/>
                    </a:lnL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400685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200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dirty="0" sz="2000" spc="-85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Proved</a:t>
                      </a:r>
                      <a:r>
                        <a:rPr dirty="0" sz="2000" spc="-175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2000" spc="-375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Probable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66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2000" spc="-2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62.3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2000" spc="-2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55.8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2065">
                    <a:lnL w="9525">
                      <a:solidFill>
                        <a:srgbClr val="D9D9D9"/>
                      </a:solidFill>
                      <a:prstDash val="solid"/>
                    </a:lnL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9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$363.6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156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$420.5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5875">
                    <a:lnL w="9525">
                      <a:solidFill>
                        <a:srgbClr val="D9D9D9"/>
                      </a:solidFill>
                      <a:prstDash val="solid"/>
                    </a:lnL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</a:tr>
              <a:tr h="399415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00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dirty="0" sz="2000" spc="75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Possible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5244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2000" spc="-2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46.3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000" spc="-2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40.8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0795">
                    <a:lnL w="9525">
                      <a:solidFill>
                        <a:srgbClr val="D9D9D9"/>
                      </a:solidFill>
                      <a:prstDash val="solid"/>
                    </a:lnL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$266.5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21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2000" spc="-10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$292.2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L w="9525">
                      <a:solidFill>
                        <a:srgbClr val="D9D9D9"/>
                      </a:solidFill>
                      <a:prstDash val="solid"/>
                    </a:lnL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400685"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200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dirty="0" sz="2000" spc="-85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5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PPP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FFC000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461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108.6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FFC000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2000" spc="-2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96.6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9525">
                    <a:lnL w="9525">
                      <a:solidFill>
                        <a:srgbClr val="D9D9D9"/>
                      </a:solidFill>
                      <a:prstDash val="solid"/>
                    </a:lnL>
                    <a:lnR w="19050">
                      <a:solidFill>
                        <a:srgbClr val="39396C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FFC000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$630.1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19050">
                      <a:solidFill>
                        <a:srgbClr val="39396C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FFC000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5880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2000" spc="-10" b="1">
                          <a:solidFill>
                            <a:srgbClr val="39396C"/>
                          </a:solidFill>
                          <a:latin typeface="Arial"/>
                          <a:cs typeface="Arial"/>
                        </a:rPr>
                        <a:t>$712.7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13970">
                    <a:lnL w="9525">
                      <a:solidFill>
                        <a:srgbClr val="D9D9D9"/>
                      </a:solidFill>
                      <a:prstDash val="solid"/>
                    </a:lnL>
                    <a:lnT w="9525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FFC000"/>
                      </a:solidFill>
                      <a:prstDash val="solid"/>
                    </a:lnB>
                    <a:solidFill>
                      <a:srgbClr val="D9EBFF">
                        <a:alpha val="4117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xfrm>
            <a:off x="892492" y="391795"/>
            <a:ext cx="6466840" cy="7581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65">
                <a:solidFill>
                  <a:srgbClr val="39396C"/>
                </a:solidFill>
              </a:rPr>
              <a:t>Solid</a:t>
            </a:r>
            <a:r>
              <a:rPr dirty="0" spc="-325">
                <a:solidFill>
                  <a:srgbClr val="39396C"/>
                </a:solidFill>
              </a:rPr>
              <a:t> </a:t>
            </a:r>
            <a:r>
              <a:rPr dirty="0" spc="-125">
                <a:solidFill>
                  <a:srgbClr val="39396C"/>
                </a:solidFill>
              </a:rPr>
              <a:t>Reserves</a:t>
            </a:r>
            <a:r>
              <a:rPr dirty="0" spc="-390">
                <a:solidFill>
                  <a:srgbClr val="39396C"/>
                </a:solidFill>
              </a:rPr>
              <a:t> </a:t>
            </a:r>
            <a:r>
              <a:rPr dirty="0" spc="-10">
                <a:solidFill>
                  <a:srgbClr val="39396C"/>
                </a:solidFill>
              </a:rPr>
              <a:t>Growth</a:t>
            </a: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97250" y="561975"/>
            <a:ext cx="1600200" cy="552450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0" y="-25"/>
            <a:ext cx="723900" cy="1133475"/>
          </a:xfrm>
          <a:custGeom>
            <a:avLst/>
            <a:gdLst/>
            <a:ahLst/>
            <a:cxnLst/>
            <a:rect l="l" t="t" r="r" b="b"/>
            <a:pathLst>
              <a:path w="723900" h="1133475">
                <a:moveTo>
                  <a:pt x="723900" y="0"/>
                </a:moveTo>
                <a:lnTo>
                  <a:pt x="0" y="0"/>
                </a:lnTo>
                <a:lnTo>
                  <a:pt x="0" y="1133246"/>
                </a:lnTo>
                <a:lnTo>
                  <a:pt x="723900" y="1133246"/>
                </a:lnTo>
                <a:lnTo>
                  <a:pt x="72390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689927" y="8412426"/>
            <a:ext cx="10824210" cy="1284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95"/>
              </a:spcBef>
            </a:pPr>
            <a:r>
              <a:rPr dirty="0" sz="1400" spc="-50">
                <a:solidFill>
                  <a:srgbClr val="7D7D7D"/>
                </a:solidFill>
                <a:latin typeface="Arial"/>
                <a:cs typeface="Arial"/>
              </a:rPr>
              <a:t>*See</a:t>
            </a:r>
            <a:r>
              <a:rPr dirty="0" sz="1400" spc="-7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Appendix</a:t>
            </a:r>
            <a:r>
              <a:rPr dirty="0" sz="1400" spc="-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for</a:t>
            </a:r>
            <a:r>
              <a:rPr dirty="0" sz="1400" spc="9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Glossary</a:t>
            </a:r>
            <a:r>
              <a:rPr dirty="0" sz="1400" spc="-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of</a:t>
            </a:r>
            <a:r>
              <a:rPr dirty="0" sz="1400" spc="11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Oil</a:t>
            </a:r>
            <a:r>
              <a:rPr dirty="0" sz="1400" spc="-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and</a:t>
            </a:r>
            <a:r>
              <a:rPr dirty="0" sz="1400" spc="-4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gas</a:t>
            </a:r>
            <a:r>
              <a:rPr dirty="0" sz="1400" spc="-3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terms.</a:t>
            </a:r>
            <a:r>
              <a:rPr dirty="0" sz="1400" spc="-4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All</a:t>
            </a:r>
            <a:r>
              <a:rPr dirty="0" sz="1400" spc="10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figures</a:t>
            </a:r>
            <a:r>
              <a:rPr dirty="0" sz="1400" spc="-4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presented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in</a:t>
            </a:r>
            <a:r>
              <a:rPr dirty="0" sz="1400" spc="5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accordance</a:t>
            </a:r>
            <a:r>
              <a:rPr dirty="0" sz="1400" spc="-6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with</a:t>
            </a:r>
            <a:r>
              <a:rPr dirty="0" sz="1400" spc="12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30">
                <a:solidFill>
                  <a:srgbClr val="7D7D7D"/>
                </a:solidFill>
                <a:latin typeface="Arial"/>
                <a:cs typeface="Arial"/>
              </a:rPr>
              <a:t>COGEH</a:t>
            </a:r>
            <a:r>
              <a:rPr dirty="0" sz="1400" spc="-18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standards.</a:t>
            </a:r>
            <a:r>
              <a:rPr dirty="0" sz="1400" spc="-5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40">
                <a:solidFill>
                  <a:srgbClr val="7D7D7D"/>
                </a:solidFill>
                <a:latin typeface="Arial"/>
                <a:cs typeface="Arial"/>
              </a:rPr>
              <a:t>Reserves</a:t>
            </a:r>
            <a:r>
              <a:rPr dirty="0" sz="1400" spc="-5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and</a:t>
            </a:r>
            <a:r>
              <a:rPr dirty="0" sz="1400" spc="-2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resources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represent</a:t>
            </a: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Trillion’s</a:t>
            </a:r>
            <a:r>
              <a:rPr dirty="0" sz="1400" spc="1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45">
                <a:solidFill>
                  <a:srgbClr val="7D7D7D"/>
                </a:solidFill>
                <a:latin typeface="Arial"/>
                <a:cs typeface="Arial"/>
              </a:rPr>
              <a:t>49%</a:t>
            </a:r>
            <a:r>
              <a:rPr dirty="0" sz="1400" spc="-6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interest</a:t>
            </a:r>
            <a:r>
              <a:rPr dirty="0" sz="1400" spc="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at</a:t>
            </a:r>
            <a:r>
              <a:rPr dirty="0" sz="1400" spc="10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75">
                <a:solidFill>
                  <a:srgbClr val="7D7D7D"/>
                </a:solidFill>
                <a:latin typeface="Arial"/>
                <a:cs typeface="Arial"/>
              </a:rPr>
              <a:t>SASB</a:t>
            </a:r>
            <a:r>
              <a:rPr dirty="0" sz="1400" spc="-6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conventional</a:t>
            </a:r>
            <a:r>
              <a:rPr dirty="0" sz="1400" spc="2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natural</a:t>
            </a:r>
            <a:r>
              <a:rPr dirty="0" sz="1400" spc="-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gas</a:t>
            </a:r>
            <a:r>
              <a:rPr dirty="0" sz="1400" spc="1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7D7D7D"/>
                </a:solidFill>
                <a:latin typeface="Arial"/>
                <a:cs typeface="Arial"/>
              </a:rPr>
              <a:t>resources.</a:t>
            </a:r>
            <a:r>
              <a:rPr dirty="0" sz="1400" spc="-3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7D7D7D"/>
                </a:solidFill>
                <a:latin typeface="Arial"/>
                <a:cs typeface="Arial"/>
              </a:rPr>
              <a:t>*See</a:t>
            </a:r>
            <a:r>
              <a:rPr dirty="0" sz="1400" spc="-1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Trillion’s</a:t>
            </a:r>
            <a:r>
              <a:rPr dirty="0" sz="1400" spc="1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Form</a:t>
            </a:r>
            <a:r>
              <a:rPr dirty="0" sz="1400" spc="2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75">
                <a:solidFill>
                  <a:srgbClr val="7D7D7D"/>
                </a:solidFill>
                <a:latin typeface="Arial"/>
                <a:cs typeface="Arial"/>
              </a:rPr>
              <a:t>51-</a:t>
            </a:r>
            <a:r>
              <a:rPr dirty="0" sz="1400" spc="-180">
                <a:solidFill>
                  <a:srgbClr val="7D7D7D"/>
                </a:solidFill>
                <a:latin typeface="Arial"/>
                <a:cs typeface="Arial"/>
              </a:rPr>
              <a:t>101F1</a:t>
            </a:r>
            <a:r>
              <a:rPr dirty="0" sz="1400" spc="-114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effective</a:t>
            </a:r>
            <a:r>
              <a:rPr dirty="0" sz="1400" spc="2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7D7D7D"/>
                </a:solidFill>
                <a:latin typeface="Arial"/>
                <a:cs typeface="Arial"/>
              </a:rPr>
              <a:t>December</a:t>
            </a:r>
            <a:r>
              <a:rPr dirty="0" sz="1400" spc="2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00">
                <a:solidFill>
                  <a:srgbClr val="7D7D7D"/>
                </a:solidFill>
                <a:latin typeface="Arial"/>
                <a:cs typeface="Arial"/>
              </a:rPr>
              <a:t>31,</a:t>
            </a:r>
            <a:r>
              <a:rPr dirty="0" sz="1400" spc="-12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2024</a:t>
            </a:r>
            <a:r>
              <a:rPr dirty="0" sz="1400" spc="2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7D7D7D"/>
                </a:solidFill>
                <a:latin typeface="Arial"/>
                <a:cs typeface="Arial"/>
              </a:rPr>
              <a:t>for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third</a:t>
            </a:r>
            <a:r>
              <a:rPr dirty="0" sz="1400" spc="4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party</a:t>
            </a:r>
            <a:r>
              <a:rPr dirty="0" sz="1400" spc="8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reserve</a:t>
            </a:r>
            <a:r>
              <a:rPr dirty="0" sz="1400" spc="-6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estimates.</a:t>
            </a:r>
            <a:r>
              <a:rPr dirty="0" sz="1400" spc="-3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**</a:t>
            </a:r>
            <a:r>
              <a:rPr dirty="0" sz="1400" spc="6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35">
                <a:solidFill>
                  <a:srgbClr val="7D7D7D"/>
                </a:solidFill>
                <a:latin typeface="Arial"/>
                <a:cs typeface="Arial"/>
              </a:rPr>
              <a:t>NPV</a:t>
            </a:r>
            <a:r>
              <a:rPr dirty="0" sz="1400" spc="-9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50">
                <a:solidFill>
                  <a:srgbClr val="7D7D7D"/>
                </a:solidFill>
                <a:latin typeface="Arial"/>
                <a:cs typeface="Arial"/>
              </a:rPr>
              <a:t>10</a:t>
            </a:r>
            <a:r>
              <a:rPr dirty="0" sz="1400" spc="-12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values</a:t>
            </a:r>
            <a:r>
              <a:rPr dirty="0" sz="1400" spc="-5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30">
                <a:solidFill>
                  <a:srgbClr val="7D7D7D"/>
                </a:solidFill>
                <a:latin typeface="Arial"/>
                <a:cs typeface="Arial"/>
              </a:rPr>
              <a:t>assumes</a:t>
            </a:r>
            <a:r>
              <a:rPr dirty="0" sz="1400" spc="-2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pricing</a:t>
            </a:r>
            <a:r>
              <a:rPr dirty="0" sz="1400" spc="-4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as</a:t>
            </a:r>
            <a:r>
              <a:rPr dirty="0" sz="1400" spc="1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at</a:t>
            </a:r>
            <a:r>
              <a:rPr dirty="0" sz="1400" spc="5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30">
                <a:solidFill>
                  <a:srgbClr val="7D7D7D"/>
                </a:solidFill>
                <a:latin typeface="Arial"/>
                <a:cs typeface="Arial"/>
              </a:rPr>
              <a:t>December</a:t>
            </a:r>
            <a:r>
              <a:rPr dirty="0" sz="1400" spc="-2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00">
                <a:solidFill>
                  <a:srgbClr val="7D7D7D"/>
                </a:solidFill>
                <a:latin typeface="Arial"/>
                <a:cs typeface="Arial"/>
              </a:rPr>
              <a:t>31,</a:t>
            </a:r>
            <a:r>
              <a:rPr dirty="0" sz="1400" spc="-19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40">
                <a:solidFill>
                  <a:srgbClr val="7D7D7D"/>
                </a:solidFill>
                <a:latin typeface="Arial"/>
                <a:cs typeface="Arial"/>
              </a:rPr>
              <a:t>2024,.</a:t>
            </a:r>
            <a:r>
              <a:rPr dirty="0" sz="1400" spc="-11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***</a:t>
            </a:r>
            <a:r>
              <a:rPr dirty="0" sz="1400" spc="5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Future</a:t>
            </a:r>
            <a:r>
              <a:rPr dirty="0" sz="1400" spc="2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work</a:t>
            </a:r>
            <a:r>
              <a:rPr dirty="0" sz="1400" spc="1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programs</a:t>
            </a:r>
            <a:r>
              <a:rPr dirty="0" sz="1400" spc="-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include</a:t>
            </a:r>
            <a:r>
              <a:rPr dirty="0" sz="1400" spc="-3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unrisked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prospective</a:t>
            </a:r>
            <a:r>
              <a:rPr dirty="0" sz="1400" spc="-2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resources</a:t>
            </a:r>
            <a:r>
              <a:rPr dirty="0" sz="1400" spc="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and</a:t>
            </a:r>
            <a:r>
              <a:rPr dirty="0" sz="1400" spc="-2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which</a:t>
            </a:r>
            <a:r>
              <a:rPr dirty="0" sz="1400" spc="7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are</a:t>
            </a:r>
            <a:r>
              <a:rPr dirty="0" sz="1400" spc="-3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management</a:t>
            </a:r>
            <a:r>
              <a:rPr dirty="0" sz="1400" spc="5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estimates</a:t>
            </a:r>
            <a:r>
              <a:rPr dirty="0" sz="1400" spc="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based</a:t>
            </a:r>
            <a:r>
              <a:rPr dirty="0" sz="1400" spc="4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on</a:t>
            </a:r>
            <a:r>
              <a:rPr dirty="0" sz="1400" spc="3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preliminary</a:t>
            </a:r>
            <a:r>
              <a:rPr dirty="0" sz="1400" spc="3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seismic</a:t>
            </a:r>
            <a:r>
              <a:rPr dirty="0" sz="1400" spc="2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data</a:t>
            </a:r>
            <a:r>
              <a:rPr dirty="0" sz="1400" spc="-5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which</a:t>
            </a:r>
            <a:r>
              <a:rPr dirty="0" sz="1400" spc="2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is</a:t>
            </a:r>
            <a:r>
              <a:rPr dirty="0" sz="1400" spc="2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being</a:t>
            </a:r>
            <a:r>
              <a:rPr dirty="0" sz="1400" spc="2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reprocessed</a:t>
            </a:r>
            <a:r>
              <a:rPr dirty="0" sz="1400" spc="-6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this</a:t>
            </a:r>
            <a:r>
              <a:rPr dirty="0" sz="1400" spc="-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year.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Recovery factor</a:t>
            </a:r>
            <a:r>
              <a:rPr dirty="0" sz="1400" spc="1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used</a:t>
            </a:r>
            <a:r>
              <a:rPr dirty="0" sz="1400" spc="-6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ranges</a:t>
            </a:r>
            <a:r>
              <a:rPr dirty="0" sz="1400" spc="-4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7D7D7D"/>
                </a:solidFill>
                <a:latin typeface="Arial"/>
                <a:cs typeface="Arial"/>
              </a:rPr>
              <a:t>between</a:t>
            </a:r>
            <a:r>
              <a:rPr dirty="0" sz="1400" spc="-15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7D7D7D"/>
                </a:solidFill>
                <a:latin typeface="Arial"/>
                <a:cs typeface="Arial"/>
              </a:rPr>
              <a:t>57-</a:t>
            </a:r>
            <a:r>
              <a:rPr dirty="0" sz="1400" spc="-20">
                <a:solidFill>
                  <a:srgbClr val="7D7D7D"/>
                </a:solidFill>
                <a:latin typeface="Arial"/>
                <a:cs typeface="Arial"/>
              </a:rPr>
              <a:t>70%.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3932" y="1732216"/>
            <a:ext cx="8815705" cy="517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b="1">
                <a:solidFill>
                  <a:srgbClr val="39396C"/>
                </a:solidFill>
                <a:latin typeface="Arial"/>
                <a:cs typeface="Arial"/>
              </a:rPr>
              <a:t>Net</a:t>
            </a:r>
            <a:r>
              <a:rPr dirty="0" sz="3200" spc="-26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85" b="1">
                <a:solidFill>
                  <a:srgbClr val="39396C"/>
                </a:solidFill>
                <a:latin typeface="Arial"/>
                <a:cs typeface="Arial"/>
              </a:rPr>
              <a:t>Reserves</a:t>
            </a:r>
            <a:r>
              <a:rPr dirty="0" sz="3200" spc="-28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55" b="1">
                <a:solidFill>
                  <a:srgbClr val="39396C"/>
                </a:solidFill>
                <a:latin typeface="Arial"/>
                <a:cs typeface="Arial"/>
              </a:rPr>
              <a:t>Summary</a:t>
            </a:r>
            <a:r>
              <a:rPr dirty="0" sz="3200" spc="-31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3200" spc="-229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39396C"/>
                </a:solidFill>
                <a:latin typeface="Arial"/>
                <a:cs typeface="Arial"/>
              </a:rPr>
              <a:t>Net</a:t>
            </a:r>
            <a:r>
              <a:rPr dirty="0" sz="3200" spc="-23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55" b="1">
                <a:solidFill>
                  <a:srgbClr val="39396C"/>
                </a:solidFill>
                <a:latin typeface="Arial"/>
                <a:cs typeface="Arial"/>
              </a:rPr>
              <a:t>Present</a:t>
            </a:r>
            <a:r>
              <a:rPr dirty="0" sz="3200" spc="-24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10" b="1">
                <a:solidFill>
                  <a:srgbClr val="39396C"/>
                </a:solidFill>
                <a:latin typeface="Arial"/>
                <a:cs typeface="Arial"/>
              </a:rPr>
              <a:t>Value*</a:t>
            </a:r>
            <a:endParaRPr sz="3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123419" y="1724723"/>
            <a:ext cx="4596130" cy="517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spc="-80" b="1">
                <a:solidFill>
                  <a:srgbClr val="39396C"/>
                </a:solidFill>
                <a:latin typeface="Arial"/>
                <a:cs typeface="Arial"/>
              </a:rPr>
              <a:t>Strong</a:t>
            </a:r>
            <a:r>
              <a:rPr dirty="0" sz="3200" spc="-22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85" b="1">
                <a:solidFill>
                  <a:srgbClr val="39396C"/>
                </a:solidFill>
                <a:latin typeface="Arial"/>
                <a:cs typeface="Arial"/>
              </a:rPr>
              <a:t>Reserves</a:t>
            </a:r>
            <a:r>
              <a:rPr dirty="0" sz="3200" spc="-22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10" b="1">
                <a:solidFill>
                  <a:srgbClr val="39396C"/>
                </a:solidFill>
                <a:latin typeface="Arial"/>
                <a:cs typeface="Arial"/>
              </a:rPr>
              <a:t>Growth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450826" y="7789862"/>
            <a:ext cx="4886960" cy="221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7325">
              <a:lnSpc>
                <a:spcPct val="100000"/>
              </a:lnSpc>
              <a:spcBef>
                <a:spcPts val="100"/>
              </a:spcBef>
              <a:tabLst>
                <a:tab pos="1785620" algn="l"/>
                <a:tab pos="3477260" algn="l"/>
              </a:tabLst>
            </a:pPr>
            <a:r>
              <a:rPr dirty="0" sz="2400" spc="-20" b="1">
                <a:solidFill>
                  <a:srgbClr val="39396C"/>
                </a:solidFill>
                <a:latin typeface="Arial"/>
                <a:cs typeface="Arial"/>
              </a:rPr>
              <a:t>2022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2400" spc="-20" b="1">
                <a:solidFill>
                  <a:srgbClr val="39396C"/>
                </a:solidFill>
                <a:latin typeface="Arial"/>
                <a:cs typeface="Arial"/>
              </a:rPr>
              <a:t>2023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2400" spc="-20" b="1">
                <a:solidFill>
                  <a:srgbClr val="39396C"/>
                </a:solidFill>
                <a:latin typeface="Arial"/>
                <a:cs typeface="Arial"/>
              </a:rPr>
              <a:t>2024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250"/>
              </a:lnSpc>
              <a:spcBef>
                <a:spcPts val="1675"/>
              </a:spcBef>
            </a:pP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P</a:t>
            </a:r>
            <a:r>
              <a:rPr dirty="0" sz="2000" spc="-23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–</a:t>
            </a:r>
            <a:r>
              <a:rPr dirty="0" sz="2000" spc="-11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60">
                <a:solidFill>
                  <a:srgbClr val="39396C"/>
                </a:solidFill>
                <a:latin typeface="Arial"/>
                <a:cs typeface="Arial"/>
              </a:rPr>
              <a:t>total</a:t>
            </a:r>
            <a:r>
              <a:rPr dirty="0" sz="2000" spc="1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9396C"/>
                </a:solidFill>
                <a:latin typeface="Arial"/>
                <a:cs typeface="Arial"/>
              </a:rPr>
              <a:t>proved</a:t>
            </a:r>
            <a:r>
              <a:rPr dirty="0" sz="2000" spc="-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39396C"/>
                </a:solidFill>
                <a:latin typeface="Arial"/>
                <a:cs typeface="Arial"/>
              </a:rPr>
              <a:t>reserves</a:t>
            </a:r>
            <a:endParaRPr sz="2000">
              <a:latin typeface="Arial"/>
              <a:cs typeface="Arial"/>
            </a:endParaRPr>
          </a:p>
          <a:p>
            <a:pPr marL="407670">
              <a:lnSpc>
                <a:spcPts val="1530"/>
              </a:lnSpc>
            </a:pPr>
            <a:r>
              <a:rPr dirty="0" sz="1400">
                <a:solidFill>
                  <a:srgbClr val="39396C"/>
                </a:solidFill>
                <a:latin typeface="Arial"/>
                <a:cs typeface="Arial"/>
              </a:rPr>
              <a:t>(producing,</a:t>
            </a:r>
            <a:r>
              <a:rPr dirty="0" sz="1400" spc="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9396C"/>
                </a:solidFill>
                <a:latin typeface="Arial"/>
                <a:cs typeface="Arial"/>
              </a:rPr>
              <a:t>developed</a:t>
            </a:r>
            <a:r>
              <a:rPr dirty="0" sz="1400" spc="-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400" spc="65">
                <a:solidFill>
                  <a:srgbClr val="39396C"/>
                </a:solidFill>
                <a:latin typeface="Arial"/>
                <a:cs typeface="Arial"/>
              </a:rPr>
              <a:t>non-</a:t>
            </a:r>
            <a:r>
              <a:rPr dirty="0" sz="1400">
                <a:solidFill>
                  <a:srgbClr val="39396C"/>
                </a:solidFill>
                <a:latin typeface="Arial"/>
                <a:cs typeface="Arial"/>
              </a:rPr>
              <a:t>producing</a:t>
            </a:r>
            <a:r>
              <a:rPr dirty="0" sz="1400" spc="8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1400" spc="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9396C"/>
                </a:solidFill>
                <a:latin typeface="Arial"/>
                <a:cs typeface="Arial"/>
              </a:rPr>
              <a:t>undeveloped)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dirty="0" sz="2000" spc="-70" b="1">
                <a:solidFill>
                  <a:srgbClr val="39396C"/>
                </a:solidFill>
                <a:latin typeface="Arial"/>
                <a:cs typeface="Arial"/>
              </a:rPr>
              <a:t>PP</a:t>
            </a:r>
            <a:r>
              <a:rPr dirty="0" sz="2000" spc="-19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–</a:t>
            </a:r>
            <a:r>
              <a:rPr dirty="0" sz="2000" spc="-9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60">
                <a:solidFill>
                  <a:srgbClr val="39396C"/>
                </a:solidFill>
                <a:latin typeface="Arial"/>
                <a:cs typeface="Arial"/>
              </a:rPr>
              <a:t>total</a:t>
            </a:r>
            <a:r>
              <a:rPr dirty="0" sz="2000" spc="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9396C"/>
                </a:solidFill>
                <a:latin typeface="Arial"/>
                <a:cs typeface="Arial"/>
              </a:rPr>
              <a:t>proved</a:t>
            </a:r>
            <a:r>
              <a:rPr dirty="0" sz="2000" spc="-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2000" spc="-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9396C"/>
                </a:solidFill>
                <a:latin typeface="Arial"/>
                <a:cs typeface="Arial"/>
              </a:rPr>
              <a:t>probable </a:t>
            </a:r>
            <a:r>
              <a:rPr dirty="0" sz="2000" spc="-10">
                <a:solidFill>
                  <a:srgbClr val="39396C"/>
                </a:solidFill>
                <a:latin typeface="Arial"/>
                <a:cs typeface="Arial"/>
              </a:rPr>
              <a:t>reserves</a:t>
            </a:r>
            <a:endParaRPr sz="2000">
              <a:latin typeface="Arial"/>
              <a:cs typeface="Arial"/>
            </a:endParaRPr>
          </a:p>
          <a:p>
            <a:pPr marL="12700" marR="161925">
              <a:lnSpc>
                <a:spcPct val="100000"/>
              </a:lnSpc>
              <a:spcBef>
                <a:spcPts val="850"/>
              </a:spcBef>
            </a:pPr>
            <a:r>
              <a:rPr dirty="0" sz="2000" spc="-90" b="1">
                <a:solidFill>
                  <a:srgbClr val="39396C"/>
                </a:solidFill>
                <a:latin typeface="Arial"/>
                <a:cs typeface="Arial"/>
              </a:rPr>
              <a:t>PPP</a:t>
            </a:r>
            <a:r>
              <a:rPr dirty="0" sz="2000" spc="-21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–</a:t>
            </a:r>
            <a:r>
              <a:rPr dirty="0" sz="2000" spc="-10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60">
                <a:solidFill>
                  <a:srgbClr val="39396C"/>
                </a:solidFill>
                <a:latin typeface="Arial"/>
                <a:cs typeface="Arial"/>
              </a:rPr>
              <a:t>total</a:t>
            </a:r>
            <a:r>
              <a:rPr dirty="0" sz="2000" spc="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9396C"/>
                </a:solidFill>
                <a:latin typeface="Arial"/>
                <a:cs typeface="Arial"/>
              </a:rPr>
              <a:t>proved,</a:t>
            </a:r>
            <a:r>
              <a:rPr dirty="0" sz="2000" spc="-8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9396C"/>
                </a:solidFill>
                <a:latin typeface="Arial"/>
                <a:cs typeface="Arial"/>
              </a:rPr>
              <a:t>probable</a:t>
            </a:r>
            <a:r>
              <a:rPr dirty="0" sz="2000" spc="-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2000" spc="-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39396C"/>
                </a:solidFill>
                <a:latin typeface="Arial"/>
                <a:cs typeface="Arial"/>
              </a:rPr>
              <a:t>possible reserves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5697200" y="7143801"/>
            <a:ext cx="1152525" cy="9525"/>
          </a:xfrm>
          <a:custGeom>
            <a:avLst/>
            <a:gdLst/>
            <a:ahLst/>
            <a:cxnLst/>
            <a:rect l="l" t="t" r="r" b="b"/>
            <a:pathLst>
              <a:path w="1152525" h="9525">
                <a:moveTo>
                  <a:pt x="1152055" y="0"/>
                </a:moveTo>
                <a:lnTo>
                  <a:pt x="0" y="0"/>
                </a:lnTo>
                <a:lnTo>
                  <a:pt x="0" y="9347"/>
                </a:lnTo>
                <a:lnTo>
                  <a:pt x="1152055" y="9347"/>
                </a:lnTo>
                <a:lnTo>
                  <a:pt x="1152055" y="0"/>
                </a:lnTo>
                <a:close/>
              </a:path>
            </a:pathLst>
          </a:custGeom>
          <a:solidFill>
            <a:srgbClr val="D9EB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2392025" y="7324788"/>
            <a:ext cx="4457700" cy="447675"/>
          </a:xfrm>
          <a:custGeom>
            <a:avLst/>
            <a:gdLst/>
            <a:ahLst/>
            <a:cxnLst/>
            <a:rect l="l" t="t" r="r" b="b"/>
            <a:pathLst>
              <a:path w="4457700" h="447675">
                <a:moveTo>
                  <a:pt x="1154734" y="443407"/>
                </a:moveTo>
                <a:lnTo>
                  <a:pt x="0" y="443407"/>
                </a:lnTo>
                <a:lnTo>
                  <a:pt x="0" y="447484"/>
                </a:lnTo>
                <a:lnTo>
                  <a:pt x="1154734" y="447484"/>
                </a:lnTo>
                <a:lnTo>
                  <a:pt x="1154734" y="443407"/>
                </a:lnTo>
                <a:close/>
              </a:path>
              <a:path w="4457700" h="447675">
                <a:moveTo>
                  <a:pt x="2798114" y="0"/>
                </a:moveTo>
                <a:lnTo>
                  <a:pt x="1643380" y="0"/>
                </a:lnTo>
                <a:lnTo>
                  <a:pt x="1643380" y="18999"/>
                </a:lnTo>
                <a:lnTo>
                  <a:pt x="2798114" y="18999"/>
                </a:lnTo>
                <a:lnTo>
                  <a:pt x="2798114" y="0"/>
                </a:lnTo>
                <a:close/>
              </a:path>
              <a:path w="4457700" h="447675">
                <a:moveTo>
                  <a:pt x="4457243" y="438315"/>
                </a:moveTo>
                <a:lnTo>
                  <a:pt x="3302508" y="438315"/>
                </a:lnTo>
                <a:lnTo>
                  <a:pt x="3302508" y="446722"/>
                </a:lnTo>
                <a:lnTo>
                  <a:pt x="4457243" y="446722"/>
                </a:lnTo>
                <a:lnTo>
                  <a:pt x="4457243" y="438315"/>
                </a:lnTo>
                <a:close/>
              </a:path>
            </a:pathLst>
          </a:custGeom>
          <a:solidFill>
            <a:srgbClr val="D9EB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2392025" y="7467625"/>
            <a:ext cx="1152525" cy="19050"/>
          </a:xfrm>
          <a:custGeom>
            <a:avLst/>
            <a:gdLst/>
            <a:ahLst/>
            <a:cxnLst/>
            <a:rect l="l" t="t" r="r" b="b"/>
            <a:pathLst>
              <a:path w="1152525" h="19050">
                <a:moveTo>
                  <a:pt x="1152055" y="0"/>
                </a:moveTo>
                <a:lnTo>
                  <a:pt x="0" y="0"/>
                </a:lnTo>
                <a:lnTo>
                  <a:pt x="0" y="19024"/>
                </a:lnTo>
                <a:lnTo>
                  <a:pt x="1152055" y="19024"/>
                </a:lnTo>
                <a:lnTo>
                  <a:pt x="1152055" y="0"/>
                </a:lnTo>
                <a:close/>
              </a:path>
            </a:pathLst>
          </a:custGeom>
          <a:solidFill>
            <a:srgbClr val="D9EB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12392025" y="5707888"/>
            <a:ext cx="1152525" cy="798195"/>
          </a:xfrm>
          <a:prstGeom prst="rect">
            <a:avLst/>
          </a:prstGeom>
          <a:solidFill>
            <a:srgbClr val="D9EBFF"/>
          </a:solidFill>
        </p:spPr>
        <p:txBody>
          <a:bodyPr wrap="square" lIns="0" tIns="0" rIns="0" bIns="0" rtlCol="0" vert="horz">
            <a:spAutoFit/>
          </a:bodyPr>
          <a:lstStyle/>
          <a:p>
            <a:pPr marL="295275">
              <a:lnSpc>
                <a:spcPts val="2580"/>
              </a:lnSpc>
            </a:pPr>
            <a:r>
              <a:rPr dirty="0" sz="2400" spc="-25" b="1">
                <a:solidFill>
                  <a:srgbClr val="39396C"/>
                </a:solidFill>
                <a:latin typeface="Arial"/>
                <a:cs typeface="Arial"/>
              </a:rPr>
              <a:t>PPP</a:t>
            </a:r>
            <a:endParaRPr sz="2400">
              <a:latin typeface="Arial"/>
              <a:cs typeface="Arial"/>
            </a:endParaRPr>
          </a:p>
          <a:p>
            <a:pPr marL="311785">
              <a:lnSpc>
                <a:spcPct val="100000"/>
              </a:lnSpc>
              <a:spcBef>
                <a:spcPts val="45"/>
              </a:spcBef>
            </a:pPr>
            <a:r>
              <a:rPr dirty="0" sz="2400" spc="-20" b="1">
                <a:solidFill>
                  <a:srgbClr val="39396C"/>
                </a:solidFill>
                <a:latin typeface="Arial"/>
                <a:cs typeface="Arial"/>
              </a:rPr>
              <a:t>73.7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38026" y="5147627"/>
            <a:ext cx="3579495" cy="763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2472690" algn="l"/>
                <a:tab pos="2707005" algn="l"/>
              </a:tabLst>
            </a:pPr>
            <a:r>
              <a:rPr dirty="0" u="dash" baseline="-38888" sz="3000">
                <a:solidFill>
                  <a:srgbClr val="39396C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	</a:t>
            </a:r>
            <a:r>
              <a:rPr dirty="0" baseline="-38888" sz="300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2400" spc="-25" b="1">
                <a:solidFill>
                  <a:srgbClr val="39396C"/>
                </a:solidFill>
                <a:latin typeface="Arial"/>
                <a:cs typeface="Arial"/>
              </a:rPr>
              <a:t>PPP</a:t>
            </a:r>
            <a:endParaRPr sz="2400">
              <a:latin typeface="Arial"/>
              <a:cs typeface="Arial"/>
            </a:endParaRPr>
          </a:p>
          <a:p>
            <a:pPr algn="r" marR="295910">
              <a:lnSpc>
                <a:spcPct val="100000"/>
              </a:lnSpc>
              <a:spcBef>
                <a:spcPts val="50"/>
              </a:spcBef>
            </a:pPr>
            <a:r>
              <a:rPr dirty="0" sz="2400" spc="-20" b="1">
                <a:solidFill>
                  <a:srgbClr val="39396C"/>
                </a:solidFill>
                <a:latin typeface="Arial"/>
                <a:cs typeface="Arial"/>
              </a:rPr>
              <a:t>96.6</a:t>
            </a:r>
            <a:endParaRPr sz="2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697200" y="4347527"/>
            <a:ext cx="1152525" cy="76327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209550" marR="193040" indent="89535">
              <a:lnSpc>
                <a:spcPct val="101600"/>
              </a:lnSpc>
              <a:spcBef>
                <a:spcPts val="55"/>
              </a:spcBef>
            </a:pPr>
            <a:r>
              <a:rPr dirty="0" sz="2400" spc="-25" b="1">
                <a:solidFill>
                  <a:srgbClr val="39396C"/>
                </a:solidFill>
                <a:latin typeface="Arial"/>
                <a:cs typeface="Arial"/>
              </a:rPr>
              <a:t>PPP </a:t>
            </a:r>
            <a:r>
              <a:rPr dirty="0" sz="2400" spc="-50" b="1">
                <a:solidFill>
                  <a:srgbClr val="39396C"/>
                </a:solidFill>
                <a:latin typeface="Arial"/>
                <a:cs typeface="Arial"/>
              </a:rPr>
              <a:t>108.6</a:t>
            </a:r>
            <a:endParaRPr sz="2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697200" y="7153275"/>
            <a:ext cx="1152525" cy="609600"/>
          </a:xfrm>
          <a:prstGeom prst="rect">
            <a:avLst/>
          </a:prstGeom>
          <a:solidFill>
            <a:srgbClr val="39396C"/>
          </a:solidFill>
        </p:spPr>
        <p:txBody>
          <a:bodyPr wrap="square" lIns="0" tIns="93345" rIns="0" bIns="0" rtlCol="0" vert="horz">
            <a:spAutoFit/>
          </a:bodyPr>
          <a:lstStyle/>
          <a:p>
            <a:pPr marL="180975">
              <a:lnSpc>
                <a:spcPct val="100000"/>
              </a:lnSpc>
              <a:spcBef>
                <a:spcPts val="735"/>
              </a:spcBef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2400" spc="-3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20" b="1">
                <a:solidFill>
                  <a:srgbClr val="FFFFFF"/>
                </a:solidFill>
                <a:latin typeface="Arial"/>
                <a:cs typeface="Arial"/>
              </a:rPr>
              <a:t>19.5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1658600" y="7343787"/>
            <a:ext cx="5915025" cy="438150"/>
            <a:chOff x="11658600" y="7343787"/>
            <a:chExt cx="5915025" cy="438150"/>
          </a:xfrm>
        </p:grpSpPr>
        <p:sp>
          <p:nvSpPr>
            <p:cNvPr id="30" name="object 30"/>
            <p:cNvSpPr/>
            <p:nvPr/>
          </p:nvSpPr>
          <p:spPr>
            <a:xfrm>
              <a:off x="11658600" y="7772399"/>
              <a:ext cx="5915025" cy="0"/>
            </a:xfrm>
            <a:custGeom>
              <a:avLst/>
              <a:gdLst/>
              <a:ahLst/>
              <a:cxnLst/>
              <a:rect l="l" t="t" r="r" b="b"/>
              <a:pathLst>
                <a:path w="5915025" h="0">
                  <a:moveTo>
                    <a:pt x="0" y="0"/>
                  </a:moveTo>
                  <a:lnTo>
                    <a:pt x="5914644" y="0"/>
                  </a:lnTo>
                </a:path>
              </a:pathLst>
            </a:custGeom>
            <a:ln w="190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4030325" y="7343787"/>
              <a:ext cx="1162050" cy="428625"/>
            </a:xfrm>
            <a:custGeom>
              <a:avLst/>
              <a:gdLst/>
              <a:ahLst/>
              <a:cxnLst/>
              <a:rect l="l" t="t" r="r" b="b"/>
              <a:pathLst>
                <a:path w="1162050" h="428625">
                  <a:moveTo>
                    <a:pt x="1161580" y="0"/>
                  </a:moveTo>
                  <a:lnTo>
                    <a:pt x="0" y="0"/>
                  </a:lnTo>
                  <a:lnTo>
                    <a:pt x="0" y="428485"/>
                  </a:lnTo>
                  <a:lnTo>
                    <a:pt x="1161580" y="428485"/>
                  </a:lnTo>
                  <a:lnTo>
                    <a:pt x="1161580" y="0"/>
                  </a:lnTo>
                  <a:close/>
                </a:path>
              </a:pathLst>
            </a:custGeom>
            <a:solidFill>
              <a:srgbClr val="39396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15697200" y="5715000"/>
            <a:ext cx="1152525" cy="1428750"/>
          </a:xfrm>
          <a:prstGeom prst="rect">
            <a:avLst/>
          </a:prstGeom>
          <a:solidFill>
            <a:srgbClr val="006EC0"/>
          </a:solidFill>
        </p:spPr>
        <p:txBody>
          <a:bodyPr wrap="square" lIns="0" tIns="243204" rIns="0" bIns="0" rtlCol="0" vert="horz">
            <a:spAutoFit/>
          </a:bodyPr>
          <a:lstStyle/>
          <a:p>
            <a:pPr marL="327660" marR="245745" indent="92710">
              <a:lnSpc>
                <a:spcPct val="101600"/>
              </a:lnSpc>
              <a:spcBef>
                <a:spcPts val="1914"/>
              </a:spcBef>
            </a:pPr>
            <a:r>
              <a:rPr dirty="0" sz="2400" spc="-25" b="1">
                <a:solidFill>
                  <a:srgbClr val="FFFFFF"/>
                </a:solidFill>
                <a:latin typeface="Arial"/>
                <a:cs typeface="Arial"/>
              </a:rPr>
              <a:t>PP </a:t>
            </a:r>
            <a:r>
              <a:rPr dirty="0" sz="2400" spc="-60" b="1">
                <a:solidFill>
                  <a:srgbClr val="FFFFFF"/>
                </a:solidFill>
                <a:latin typeface="Arial"/>
                <a:cs typeface="Arial"/>
              </a:rPr>
              <a:t>62.3</a:t>
            </a:r>
            <a:endParaRPr sz="2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544550" y="7338631"/>
            <a:ext cx="215265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008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2400" spc="-3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20" b="1">
                <a:solidFill>
                  <a:srgbClr val="FFFFFF"/>
                </a:solidFill>
                <a:latin typeface="Arial"/>
                <a:cs typeface="Arial"/>
              </a:rPr>
              <a:t>18.0</a:t>
            </a:r>
            <a:endParaRPr sz="2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039850" y="6153150"/>
            <a:ext cx="1152525" cy="1171575"/>
          </a:xfrm>
          <a:prstGeom prst="rect">
            <a:avLst/>
          </a:prstGeom>
          <a:solidFill>
            <a:srgbClr val="006EC0"/>
          </a:solidFill>
        </p:spPr>
        <p:txBody>
          <a:bodyPr wrap="square" lIns="0" tIns="2647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85"/>
              </a:spcBef>
            </a:pPr>
            <a:endParaRPr sz="2400">
              <a:latin typeface="Times New Roman"/>
              <a:cs typeface="Times New Roman"/>
            </a:endParaRPr>
          </a:p>
          <a:p>
            <a:pPr marL="283210">
              <a:lnSpc>
                <a:spcPct val="100000"/>
              </a:lnSpc>
            </a:pPr>
            <a:r>
              <a:rPr dirty="0" sz="2400" spc="-20" b="1">
                <a:solidFill>
                  <a:srgbClr val="FFFFFF"/>
                </a:solidFill>
                <a:latin typeface="Arial"/>
                <a:cs typeface="Arial"/>
              </a:rPr>
              <a:t>55.8</a:t>
            </a:r>
            <a:endParaRPr sz="24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2392025" y="7486650"/>
            <a:ext cx="1152525" cy="276225"/>
          </a:xfrm>
          <a:prstGeom prst="rect">
            <a:avLst/>
          </a:prstGeom>
          <a:solidFill>
            <a:srgbClr val="39396C"/>
          </a:solidFill>
        </p:spPr>
        <p:txBody>
          <a:bodyPr wrap="square" lIns="0" tIns="0" rIns="0" bIns="0" rtlCol="0" vert="horz">
            <a:spAutoFit/>
          </a:bodyPr>
          <a:lstStyle/>
          <a:p>
            <a:pPr marL="183515">
              <a:lnSpc>
                <a:spcPts val="2175"/>
              </a:lnSpc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2400" spc="-3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20" b="1">
                <a:solidFill>
                  <a:srgbClr val="FFFFFF"/>
                </a:solidFill>
                <a:latin typeface="Arial"/>
                <a:cs typeface="Arial"/>
              </a:rPr>
              <a:t>10.1</a:t>
            </a:r>
            <a:endParaRPr sz="24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2392025" y="6505575"/>
            <a:ext cx="1152525" cy="962025"/>
          </a:xfrm>
          <a:prstGeom prst="rect">
            <a:avLst/>
          </a:prstGeom>
          <a:solidFill>
            <a:srgbClr val="006EC0"/>
          </a:solidFill>
        </p:spPr>
        <p:txBody>
          <a:bodyPr wrap="square" lIns="0" tIns="64135" rIns="0" bIns="0" rtlCol="0" vert="horz">
            <a:spAutoFit/>
          </a:bodyPr>
          <a:lstStyle/>
          <a:p>
            <a:pPr marL="381635">
              <a:lnSpc>
                <a:spcPct val="100000"/>
              </a:lnSpc>
              <a:spcBef>
                <a:spcPts val="505"/>
              </a:spcBef>
            </a:pPr>
            <a:r>
              <a:rPr dirty="0" sz="2400" spc="-25" b="1">
                <a:solidFill>
                  <a:srgbClr val="FFFFFF"/>
                </a:solidFill>
                <a:latin typeface="Arial"/>
                <a:cs typeface="Arial"/>
              </a:rPr>
              <a:t>PP</a:t>
            </a:r>
            <a:endParaRPr sz="2400">
              <a:latin typeface="Arial"/>
              <a:cs typeface="Arial"/>
            </a:endParaRPr>
          </a:p>
          <a:p>
            <a:pPr marL="296545">
              <a:lnSpc>
                <a:spcPct val="100000"/>
              </a:lnSpc>
              <a:spcBef>
                <a:spcPts val="50"/>
              </a:spcBef>
            </a:pPr>
            <a:r>
              <a:rPr dirty="0" sz="2400" spc="-20" b="1">
                <a:solidFill>
                  <a:srgbClr val="FFFFFF"/>
                </a:solidFill>
                <a:latin typeface="Arial"/>
                <a:cs typeface="Arial"/>
              </a:rPr>
              <a:t>42.5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2420600" y="3181350"/>
            <a:ext cx="3619500" cy="2324100"/>
            <a:chOff x="12420600" y="3181350"/>
            <a:chExt cx="3619500" cy="2324100"/>
          </a:xfrm>
        </p:grpSpPr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20600" y="3181350"/>
              <a:ext cx="3619500" cy="232410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2506326" y="3267075"/>
              <a:ext cx="3448050" cy="2152650"/>
            </a:xfrm>
            <a:custGeom>
              <a:avLst/>
              <a:gdLst/>
              <a:ahLst/>
              <a:cxnLst/>
              <a:rect l="l" t="t" r="r" b="b"/>
              <a:pathLst>
                <a:path w="3448050" h="2152650">
                  <a:moveTo>
                    <a:pt x="3390011" y="792734"/>
                  </a:moveTo>
                  <a:lnTo>
                    <a:pt x="3264535" y="651129"/>
                  </a:lnTo>
                  <a:lnTo>
                    <a:pt x="3217291" y="701802"/>
                  </a:lnTo>
                  <a:lnTo>
                    <a:pt x="3169285" y="751332"/>
                  </a:lnTo>
                  <a:lnTo>
                    <a:pt x="3120390" y="799846"/>
                  </a:lnTo>
                  <a:lnTo>
                    <a:pt x="3070860" y="847344"/>
                  </a:lnTo>
                  <a:lnTo>
                    <a:pt x="3020441" y="893826"/>
                  </a:lnTo>
                  <a:lnTo>
                    <a:pt x="2969514" y="939165"/>
                  </a:lnTo>
                  <a:lnTo>
                    <a:pt x="2917825" y="983488"/>
                  </a:lnTo>
                  <a:lnTo>
                    <a:pt x="2865501" y="1026795"/>
                  </a:lnTo>
                  <a:lnTo>
                    <a:pt x="2812669" y="1069213"/>
                  </a:lnTo>
                  <a:lnTo>
                    <a:pt x="2759202" y="1110488"/>
                  </a:lnTo>
                  <a:lnTo>
                    <a:pt x="2705354" y="1150874"/>
                  </a:lnTo>
                  <a:lnTo>
                    <a:pt x="2650998" y="1190244"/>
                  </a:lnTo>
                  <a:lnTo>
                    <a:pt x="2596261" y="1228598"/>
                  </a:lnTo>
                  <a:lnTo>
                    <a:pt x="2541143" y="1266063"/>
                  </a:lnTo>
                  <a:lnTo>
                    <a:pt x="2485644" y="1302512"/>
                  </a:lnTo>
                  <a:lnTo>
                    <a:pt x="2429891" y="1338072"/>
                  </a:lnTo>
                  <a:lnTo>
                    <a:pt x="2373884" y="1372743"/>
                  </a:lnTo>
                  <a:lnTo>
                    <a:pt x="2317623" y="1406398"/>
                  </a:lnTo>
                  <a:lnTo>
                    <a:pt x="2261235" y="1439291"/>
                  </a:lnTo>
                  <a:lnTo>
                    <a:pt x="2204720" y="1471168"/>
                  </a:lnTo>
                  <a:lnTo>
                    <a:pt x="2147951" y="1502156"/>
                  </a:lnTo>
                  <a:lnTo>
                    <a:pt x="2091182" y="1532382"/>
                  </a:lnTo>
                  <a:lnTo>
                    <a:pt x="2034413" y="1561719"/>
                  </a:lnTo>
                  <a:lnTo>
                    <a:pt x="1977644" y="1590167"/>
                  </a:lnTo>
                  <a:lnTo>
                    <a:pt x="1921002" y="1617726"/>
                  </a:lnTo>
                  <a:lnTo>
                    <a:pt x="1864360" y="1644523"/>
                  </a:lnTo>
                  <a:lnTo>
                    <a:pt x="1807845" y="1670431"/>
                  </a:lnTo>
                  <a:lnTo>
                    <a:pt x="1751457" y="1695577"/>
                  </a:lnTo>
                  <a:lnTo>
                    <a:pt x="1695323" y="1719834"/>
                  </a:lnTo>
                  <a:lnTo>
                    <a:pt x="1639443" y="1743456"/>
                  </a:lnTo>
                  <a:lnTo>
                    <a:pt x="1583817" y="1766189"/>
                  </a:lnTo>
                  <a:lnTo>
                    <a:pt x="1528572" y="1788160"/>
                  </a:lnTo>
                  <a:lnTo>
                    <a:pt x="1473581" y="1809369"/>
                  </a:lnTo>
                  <a:lnTo>
                    <a:pt x="1419098" y="1829816"/>
                  </a:lnTo>
                  <a:lnTo>
                    <a:pt x="1364996" y="1849628"/>
                  </a:lnTo>
                  <a:lnTo>
                    <a:pt x="1311402" y="1868551"/>
                  </a:lnTo>
                  <a:lnTo>
                    <a:pt x="1258316" y="1886839"/>
                  </a:lnTo>
                  <a:lnTo>
                    <a:pt x="1205738" y="1904365"/>
                  </a:lnTo>
                  <a:lnTo>
                    <a:pt x="1153795" y="1921256"/>
                  </a:lnTo>
                  <a:lnTo>
                    <a:pt x="1102360" y="1937385"/>
                  </a:lnTo>
                  <a:lnTo>
                    <a:pt x="1051687" y="1952879"/>
                  </a:lnTo>
                  <a:lnTo>
                    <a:pt x="1001776" y="1967738"/>
                  </a:lnTo>
                  <a:lnTo>
                    <a:pt x="952500" y="1981962"/>
                  </a:lnTo>
                  <a:lnTo>
                    <a:pt x="904113" y="1995424"/>
                  </a:lnTo>
                  <a:lnTo>
                    <a:pt x="856488" y="2008251"/>
                  </a:lnTo>
                  <a:lnTo>
                    <a:pt x="809752" y="2020570"/>
                  </a:lnTo>
                  <a:lnTo>
                    <a:pt x="763905" y="2032127"/>
                  </a:lnTo>
                  <a:lnTo>
                    <a:pt x="718947" y="2043176"/>
                  </a:lnTo>
                  <a:lnTo>
                    <a:pt x="675005" y="2053590"/>
                  </a:lnTo>
                  <a:lnTo>
                    <a:pt x="632206" y="2063496"/>
                  </a:lnTo>
                  <a:lnTo>
                    <a:pt x="590296" y="2072640"/>
                  </a:lnTo>
                  <a:lnTo>
                    <a:pt x="549529" y="2081403"/>
                  </a:lnTo>
                  <a:lnTo>
                    <a:pt x="509905" y="2089531"/>
                  </a:lnTo>
                  <a:lnTo>
                    <a:pt x="471424" y="2097024"/>
                  </a:lnTo>
                  <a:lnTo>
                    <a:pt x="398145" y="2110613"/>
                  </a:lnTo>
                  <a:lnTo>
                    <a:pt x="330073" y="2122170"/>
                  </a:lnTo>
                  <a:lnTo>
                    <a:pt x="267462" y="2131695"/>
                  </a:lnTo>
                  <a:lnTo>
                    <a:pt x="210566" y="2139188"/>
                  </a:lnTo>
                  <a:lnTo>
                    <a:pt x="159766" y="2145030"/>
                  </a:lnTo>
                  <a:lnTo>
                    <a:pt x="115316" y="2149094"/>
                  </a:lnTo>
                  <a:lnTo>
                    <a:pt x="61468" y="2152015"/>
                  </a:lnTo>
                  <a:lnTo>
                    <a:pt x="46990" y="2152269"/>
                  </a:lnTo>
                  <a:lnTo>
                    <a:pt x="34290" y="2152142"/>
                  </a:lnTo>
                  <a:lnTo>
                    <a:pt x="0" y="2146046"/>
                  </a:lnTo>
                  <a:lnTo>
                    <a:pt x="38862" y="2131187"/>
                  </a:lnTo>
                  <a:lnTo>
                    <a:pt x="78105" y="2116201"/>
                  </a:lnTo>
                  <a:lnTo>
                    <a:pt x="117602" y="2101215"/>
                  </a:lnTo>
                  <a:lnTo>
                    <a:pt x="157607" y="2085975"/>
                  </a:lnTo>
                  <a:lnTo>
                    <a:pt x="197866" y="2070608"/>
                  </a:lnTo>
                  <a:lnTo>
                    <a:pt x="238506" y="2055114"/>
                  </a:lnTo>
                  <a:lnTo>
                    <a:pt x="279400" y="2039493"/>
                  </a:lnTo>
                  <a:lnTo>
                    <a:pt x="320675" y="2023618"/>
                  </a:lnTo>
                  <a:lnTo>
                    <a:pt x="362204" y="2007616"/>
                  </a:lnTo>
                  <a:lnTo>
                    <a:pt x="404114" y="1991487"/>
                  </a:lnTo>
                  <a:lnTo>
                    <a:pt x="446151" y="1975104"/>
                  </a:lnTo>
                  <a:lnTo>
                    <a:pt x="488442" y="1958467"/>
                  </a:lnTo>
                  <a:lnTo>
                    <a:pt x="530987" y="1941703"/>
                  </a:lnTo>
                  <a:lnTo>
                    <a:pt x="573786" y="1924685"/>
                  </a:lnTo>
                  <a:lnTo>
                    <a:pt x="616839" y="1907540"/>
                  </a:lnTo>
                  <a:lnTo>
                    <a:pt x="660019" y="1890014"/>
                  </a:lnTo>
                  <a:lnTo>
                    <a:pt x="703326" y="1872361"/>
                  </a:lnTo>
                  <a:lnTo>
                    <a:pt x="746887" y="1854327"/>
                  </a:lnTo>
                  <a:lnTo>
                    <a:pt x="790575" y="1836166"/>
                  </a:lnTo>
                  <a:lnTo>
                    <a:pt x="834390" y="1817751"/>
                  </a:lnTo>
                  <a:lnTo>
                    <a:pt x="878332" y="1798955"/>
                  </a:lnTo>
                  <a:lnTo>
                    <a:pt x="922401" y="1779905"/>
                  </a:lnTo>
                  <a:lnTo>
                    <a:pt x="966470" y="1760601"/>
                  </a:lnTo>
                  <a:lnTo>
                    <a:pt x="1010666" y="1741043"/>
                  </a:lnTo>
                  <a:lnTo>
                    <a:pt x="1054989" y="1721104"/>
                  </a:lnTo>
                  <a:lnTo>
                    <a:pt x="1099312" y="1700784"/>
                  </a:lnTo>
                  <a:lnTo>
                    <a:pt x="1143635" y="1680210"/>
                  </a:lnTo>
                  <a:lnTo>
                    <a:pt x="1188085" y="1659382"/>
                  </a:lnTo>
                  <a:lnTo>
                    <a:pt x="1232408" y="1638046"/>
                  </a:lnTo>
                  <a:lnTo>
                    <a:pt x="1276858" y="1616456"/>
                  </a:lnTo>
                  <a:lnTo>
                    <a:pt x="1321181" y="1594485"/>
                  </a:lnTo>
                  <a:lnTo>
                    <a:pt x="1365631" y="1572133"/>
                  </a:lnTo>
                  <a:lnTo>
                    <a:pt x="1409827" y="1549527"/>
                  </a:lnTo>
                  <a:lnTo>
                    <a:pt x="1454150" y="1526413"/>
                  </a:lnTo>
                  <a:lnTo>
                    <a:pt x="1498219" y="1502918"/>
                  </a:lnTo>
                  <a:lnTo>
                    <a:pt x="1542288" y="1479042"/>
                  </a:lnTo>
                  <a:lnTo>
                    <a:pt x="1586357" y="1454785"/>
                  </a:lnTo>
                  <a:lnTo>
                    <a:pt x="1630172" y="1430020"/>
                  </a:lnTo>
                  <a:lnTo>
                    <a:pt x="1673860" y="1404874"/>
                  </a:lnTo>
                  <a:lnTo>
                    <a:pt x="1717421" y="1379347"/>
                  </a:lnTo>
                  <a:lnTo>
                    <a:pt x="1760855" y="1353312"/>
                  </a:lnTo>
                  <a:lnTo>
                    <a:pt x="1804162" y="1326896"/>
                  </a:lnTo>
                  <a:lnTo>
                    <a:pt x="1847215" y="1299972"/>
                  </a:lnTo>
                  <a:lnTo>
                    <a:pt x="1890014" y="1272540"/>
                  </a:lnTo>
                  <a:lnTo>
                    <a:pt x="1932686" y="1244600"/>
                  </a:lnTo>
                  <a:lnTo>
                    <a:pt x="1975104" y="1216279"/>
                  </a:lnTo>
                  <a:lnTo>
                    <a:pt x="2017268" y="1187450"/>
                  </a:lnTo>
                  <a:lnTo>
                    <a:pt x="2059178" y="1158113"/>
                  </a:lnTo>
                  <a:lnTo>
                    <a:pt x="2100834" y="1128268"/>
                  </a:lnTo>
                  <a:lnTo>
                    <a:pt x="2142109" y="1097915"/>
                  </a:lnTo>
                  <a:lnTo>
                    <a:pt x="2183257" y="1066927"/>
                  </a:lnTo>
                  <a:lnTo>
                    <a:pt x="2223897" y="1035558"/>
                  </a:lnTo>
                  <a:lnTo>
                    <a:pt x="2264410" y="1003554"/>
                  </a:lnTo>
                  <a:lnTo>
                    <a:pt x="2304415" y="971042"/>
                  </a:lnTo>
                  <a:lnTo>
                    <a:pt x="2344166" y="937895"/>
                  </a:lnTo>
                  <a:lnTo>
                    <a:pt x="2383536" y="904240"/>
                  </a:lnTo>
                  <a:lnTo>
                    <a:pt x="2422398" y="869950"/>
                  </a:lnTo>
                  <a:lnTo>
                    <a:pt x="2461006" y="835152"/>
                  </a:lnTo>
                  <a:lnTo>
                    <a:pt x="2499233" y="799719"/>
                  </a:lnTo>
                  <a:lnTo>
                    <a:pt x="2536952" y="763651"/>
                  </a:lnTo>
                  <a:lnTo>
                    <a:pt x="2574163" y="727075"/>
                  </a:lnTo>
                  <a:lnTo>
                    <a:pt x="2610993" y="689737"/>
                  </a:lnTo>
                  <a:lnTo>
                    <a:pt x="2647315" y="651891"/>
                  </a:lnTo>
                  <a:lnTo>
                    <a:pt x="2683256" y="613410"/>
                  </a:lnTo>
                  <a:lnTo>
                    <a:pt x="2718689" y="574167"/>
                  </a:lnTo>
                  <a:lnTo>
                    <a:pt x="2753487" y="534416"/>
                  </a:lnTo>
                  <a:lnTo>
                    <a:pt x="2787904" y="493903"/>
                  </a:lnTo>
                  <a:lnTo>
                    <a:pt x="2821686" y="452755"/>
                  </a:lnTo>
                  <a:lnTo>
                    <a:pt x="2854960" y="410972"/>
                  </a:lnTo>
                  <a:lnTo>
                    <a:pt x="2887599" y="368427"/>
                  </a:lnTo>
                  <a:lnTo>
                    <a:pt x="2919730" y="325120"/>
                  </a:lnTo>
                  <a:lnTo>
                    <a:pt x="2761107" y="168402"/>
                  </a:lnTo>
                  <a:lnTo>
                    <a:pt x="2811780" y="159004"/>
                  </a:lnTo>
                  <a:lnTo>
                    <a:pt x="2862453" y="149352"/>
                  </a:lnTo>
                  <a:lnTo>
                    <a:pt x="2913126" y="139700"/>
                  </a:lnTo>
                  <a:lnTo>
                    <a:pt x="2963545" y="129794"/>
                  </a:lnTo>
                  <a:lnTo>
                    <a:pt x="3013710" y="119507"/>
                  </a:lnTo>
                  <a:lnTo>
                    <a:pt x="3063621" y="108839"/>
                  </a:lnTo>
                  <a:lnTo>
                    <a:pt x="3113278" y="97663"/>
                  </a:lnTo>
                  <a:lnTo>
                    <a:pt x="3162554" y="85979"/>
                  </a:lnTo>
                  <a:lnTo>
                    <a:pt x="3211449" y="73660"/>
                  </a:lnTo>
                  <a:lnTo>
                    <a:pt x="3259836" y="60706"/>
                  </a:lnTo>
                  <a:lnTo>
                    <a:pt x="3307842" y="46863"/>
                  </a:lnTo>
                  <a:lnTo>
                    <a:pt x="3355086" y="32258"/>
                  </a:lnTo>
                  <a:lnTo>
                    <a:pt x="3401822" y="16637"/>
                  </a:lnTo>
                  <a:lnTo>
                    <a:pt x="3447923" y="0"/>
                  </a:lnTo>
                  <a:lnTo>
                    <a:pt x="3446907" y="53594"/>
                  </a:lnTo>
                  <a:lnTo>
                    <a:pt x="3445510" y="106426"/>
                  </a:lnTo>
                  <a:lnTo>
                    <a:pt x="3443478" y="158623"/>
                  </a:lnTo>
                  <a:lnTo>
                    <a:pt x="3441065" y="210058"/>
                  </a:lnTo>
                  <a:lnTo>
                    <a:pt x="3438271" y="260858"/>
                  </a:lnTo>
                  <a:lnTo>
                    <a:pt x="3435096" y="311023"/>
                  </a:lnTo>
                  <a:lnTo>
                    <a:pt x="3431540" y="360680"/>
                  </a:lnTo>
                  <a:lnTo>
                    <a:pt x="3427603" y="409956"/>
                  </a:lnTo>
                  <a:lnTo>
                    <a:pt x="3423539" y="458724"/>
                  </a:lnTo>
                  <a:lnTo>
                    <a:pt x="3419221" y="507111"/>
                  </a:lnTo>
                  <a:lnTo>
                    <a:pt x="3414649" y="555244"/>
                  </a:lnTo>
                  <a:lnTo>
                    <a:pt x="3409823" y="602996"/>
                  </a:lnTo>
                  <a:lnTo>
                    <a:pt x="3404997" y="650621"/>
                  </a:lnTo>
                  <a:lnTo>
                    <a:pt x="3400044" y="698119"/>
                  </a:lnTo>
                  <a:lnTo>
                    <a:pt x="3395091" y="745490"/>
                  </a:lnTo>
                  <a:lnTo>
                    <a:pt x="3390011" y="792734"/>
                  </a:lnTo>
                  <a:close/>
                </a:path>
              </a:pathLst>
            </a:custGeom>
            <a:ln w="38100">
              <a:solidFill>
                <a:srgbClr val="FFC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45938" y="9670126"/>
            <a:ext cx="100965" cy="202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70"/>
              </a:lnSpc>
            </a:pPr>
            <a:r>
              <a:rPr dirty="0" sz="1400" spc="-50">
                <a:solidFill>
                  <a:srgbClr val="1E304D"/>
                </a:solidFill>
                <a:latin typeface="Arial"/>
                <a:cs typeface="Arial"/>
              </a:rPr>
              <a:t>9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57350" y="0"/>
            <a:ext cx="16630650" cy="10287000"/>
            <a:chOff x="1657350" y="0"/>
            <a:chExt cx="16630650" cy="10287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0500" y="0"/>
              <a:ext cx="14287500" cy="10286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7350" y="2343150"/>
              <a:ext cx="10306050" cy="733425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043036" y="1863869"/>
            <a:ext cx="1744345" cy="657225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  <a:tabLst>
                <a:tab pos="315595" algn="l"/>
              </a:tabLst>
            </a:pPr>
            <a:r>
              <a:rPr dirty="0" u="heavy" sz="200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	</a:t>
            </a:r>
            <a:r>
              <a:rPr dirty="0" u="heavy" sz="2000" spc="-1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Akcakoca-</a:t>
            </a:r>
            <a:r>
              <a:rPr dirty="0" u="heavy" sz="2000" spc="-5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3</a:t>
            </a:r>
            <a:endParaRPr sz="20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375"/>
              </a:spcBef>
            </a:pPr>
            <a:r>
              <a:rPr dirty="0" sz="1400">
                <a:solidFill>
                  <a:srgbClr val="AC761E"/>
                </a:solidFill>
                <a:latin typeface="Arial"/>
                <a:cs typeface="Arial"/>
              </a:rPr>
              <a:t>Tested</a:t>
            </a:r>
            <a:r>
              <a:rPr dirty="0" sz="1400" spc="-100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AC761E"/>
                </a:solidFill>
                <a:latin typeface="Arial"/>
                <a:cs typeface="Arial"/>
              </a:rPr>
              <a:t>7</a:t>
            </a:r>
            <a:r>
              <a:rPr dirty="0" sz="1400" spc="-25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AC761E"/>
                </a:solidFill>
                <a:latin typeface="Arial"/>
                <a:cs typeface="Arial"/>
              </a:rPr>
              <a:t>MMCF/D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935989" y="327342"/>
            <a:ext cx="10168255" cy="10394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5430"/>
              </a:lnSpc>
              <a:spcBef>
                <a:spcPts val="100"/>
              </a:spcBef>
            </a:pPr>
            <a:r>
              <a:rPr dirty="0" spc="-260">
                <a:solidFill>
                  <a:srgbClr val="39396C"/>
                </a:solidFill>
              </a:rPr>
              <a:t>SASB</a:t>
            </a:r>
            <a:r>
              <a:rPr dirty="0" spc="-635">
                <a:solidFill>
                  <a:srgbClr val="39396C"/>
                </a:solidFill>
              </a:rPr>
              <a:t> </a:t>
            </a:r>
            <a:r>
              <a:rPr dirty="0" spc="-55">
                <a:solidFill>
                  <a:srgbClr val="39396C"/>
                </a:solidFill>
              </a:rPr>
              <a:t>Production</a:t>
            </a:r>
            <a:r>
              <a:rPr dirty="0" spc="-330">
                <a:solidFill>
                  <a:srgbClr val="39396C"/>
                </a:solidFill>
              </a:rPr>
              <a:t> </a:t>
            </a:r>
            <a:r>
              <a:rPr dirty="0" spc="-130">
                <a:solidFill>
                  <a:srgbClr val="39396C"/>
                </a:solidFill>
              </a:rPr>
              <a:t>Ramp</a:t>
            </a:r>
            <a:r>
              <a:rPr dirty="0" spc="-409">
                <a:solidFill>
                  <a:srgbClr val="39396C"/>
                </a:solidFill>
              </a:rPr>
              <a:t> </a:t>
            </a:r>
            <a:r>
              <a:rPr dirty="0" spc="-45">
                <a:solidFill>
                  <a:srgbClr val="39396C"/>
                </a:solidFill>
              </a:rPr>
              <a:t>Up</a:t>
            </a:r>
            <a:r>
              <a:rPr dirty="0" spc="-390">
                <a:solidFill>
                  <a:srgbClr val="39396C"/>
                </a:solidFill>
              </a:rPr>
              <a:t> </a:t>
            </a:r>
            <a:r>
              <a:rPr dirty="0" spc="-620">
                <a:solidFill>
                  <a:srgbClr val="39396C"/>
                </a:solidFill>
              </a:rPr>
              <a:t>1</a:t>
            </a:r>
            <a:r>
              <a:rPr dirty="0" spc="-550">
                <a:solidFill>
                  <a:srgbClr val="39396C"/>
                </a:solidFill>
              </a:rPr>
              <a:t>7</a:t>
            </a:r>
            <a:r>
              <a:rPr dirty="0" spc="400">
                <a:solidFill>
                  <a:srgbClr val="39396C"/>
                </a:solidFill>
              </a:rPr>
              <a:t>+</a:t>
            </a:r>
            <a:r>
              <a:rPr dirty="0" spc="5">
                <a:solidFill>
                  <a:srgbClr val="39396C"/>
                </a:solidFill>
              </a:rPr>
              <a:t>W</a:t>
            </a:r>
            <a:r>
              <a:rPr dirty="0" spc="60">
                <a:solidFill>
                  <a:srgbClr val="39396C"/>
                </a:solidFill>
              </a:rPr>
              <a:t>e</a:t>
            </a:r>
            <a:r>
              <a:rPr dirty="0" spc="-35">
                <a:solidFill>
                  <a:srgbClr val="39396C"/>
                </a:solidFill>
              </a:rPr>
              <a:t>l</a:t>
            </a:r>
            <a:r>
              <a:rPr dirty="0" spc="50">
                <a:solidFill>
                  <a:srgbClr val="39396C"/>
                </a:solidFill>
              </a:rPr>
              <a:t>l</a:t>
            </a:r>
            <a:r>
              <a:rPr dirty="0" spc="35">
                <a:solidFill>
                  <a:srgbClr val="39396C"/>
                </a:solidFill>
              </a:rPr>
              <a:t>s</a:t>
            </a:r>
          </a:p>
          <a:p>
            <a:pPr marL="57150">
              <a:lnSpc>
                <a:spcPts val="2550"/>
              </a:lnSpc>
            </a:pPr>
            <a:r>
              <a:rPr dirty="0" sz="2400" spc="-170">
                <a:solidFill>
                  <a:srgbClr val="A6A6A6"/>
                </a:solidFill>
              </a:rPr>
              <a:t>BLACK</a:t>
            </a:r>
            <a:r>
              <a:rPr dirty="0" sz="2400" spc="-280">
                <a:solidFill>
                  <a:srgbClr val="A6A6A6"/>
                </a:solidFill>
              </a:rPr>
              <a:t> </a:t>
            </a:r>
            <a:r>
              <a:rPr dirty="0" sz="2400" spc="-25">
                <a:solidFill>
                  <a:srgbClr val="A6A6A6"/>
                </a:solidFill>
              </a:rPr>
              <a:t>SEA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832802" y="8021637"/>
            <a:ext cx="220472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10" b="1">
                <a:solidFill>
                  <a:srgbClr val="575757"/>
                </a:solidFill>
                <a:latin typeface="Arial"/>
                <a:cs typeface="Arial"/>
              </a:rPr>
              <a:t>Bayhanli</a:t>
            </a:r>
            <a:r>
              <a:rPr dirty="0" sz="2000" spc="-13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2000" spc="-100" b="1">
                <a:solidFill>
                  <a:srgbClr val="575757"/>
                </a:solidFill>
                <a:latin typeface="Arial"/>
                <a:cs typeface="Arial"/>
              </a:rPr>
              <a:t>Gas</a:t>
            </a:r>
            <a:r>
              <a:rPr dirty="0" sz="2000" spc="-254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575757"/>
                </a:solidFill>
                <a:latin typeface="Arial"/>
                <a:cs typeface="Arial"/>
              </a:rPr>
              <a:t>Field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72594" y="4625403"/>
            <a:ext cx="185420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solidFill>
                  <a:srgbClr val="575757"/>
                </a:solidFill>
                <a:latin typeface="Arial"/>
                <a:cs typeface="Arial"/>
              </a:rPr>
              <a:t>Alapli</a:t>
            </a:r>
            <a:r>
              <a:rPr dirty="0" sz="2000" spc="-95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2000" spc="-100" b="1">
                <a:solidFill>
                  <a:srgbClr val="575757"/>
                </a:solidFill>
                <a:latin typeface="Arial"/>
                <a:cs typeface="Arial"/>
              </a:rPr>
              <a:t>Gas</a:t>
            </a:r>
            <a:r>
              <a:rPr dirty="0" sz="2000" spc="-22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575757"/>
                </a:solidFill>
                <a:latin typeface="Arial"/>
                <a:cs typeface="Arial"/>
              </a:rPr>
              <a:t>Field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62156" y="6239573"/>
            <a:ext cx="206502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solidFill>
                  <a:srgbClr val="1E304D"/>
                </a:solidFill>
                <a:latin typeface="Arial"/>
                <a:cs typeface="Arial"/>
              </a:rPr>
              <a:t>Akkaya</a:t>
            </a:r>
            <a:r>
              <a:rPr dirty="0" sz="2000" spc="-6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000" spc="-100" b="1">
                <a:solidFill>
                  <a:srgbClr val="1E304D"/>
                </a:solidFill>
                <a:latin typeface="Arial"/>
                <a:cs typeface="Arial"/>
              </a:rPr>
              <a:t>Gas</a:t>
            </a:r>
            <a:r>
              <a:rPr dirty="0" sz="2000" spc="-18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1E304D"/>
                </a:solidFill>
                <a:latin typeface="Arial"/>
                <a:cs typeface="Arial"/>
              </a:rPr>
              <a:t>Field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3877" y="3534092"/>
            <a:ext cx="213995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30" b="1">
                <a:solidFill>
                  <a:srgbClr val="575757"/>
                </a:solidFill>
                <a:latin typeface="Arial"/>
                <a:cs typeface="Arial"/>
              </a:rPr>
              <a:t>Eskikale</a:t>
            </a:r>
            <a:r>
              <a:rPr dirty="0" sz="2000" spc="-125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2000" spc="-100" b="1">
                <a:solidFill>
                  <a:srgbClr val="575757"/>
                </a:solidFill>
                <a:latin typeface="Arial"/>
                <a:cs typeface="Arial"/>
              </a:rPr>
              <a:t>Gas</a:t>
            </a:r>
            <a:r>
              <a:rPr dirty="0" sz="2000" spc="-285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575757"/>
                </a:solidFill>
                <a:latin typeface="Arial"/>
                <a:cs typeface="Arial"/>
              </a:rPr>
              <a:t>Field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35206" y="3255073"/>
            <a:ext cx="180721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95" b="1">
                <a:solidFill>
                  <a:srgbClr val="575757"/>
                </a:solidFill>
                <a:latin typeface="Arial"/>
                <a:cs typeface="Arial"/>
              </a:rPr>
              <a:t>Guluc</a:t>
            </a:r>
            <a:r>
              <a:rPr dirty="0" sz="2000" spc="-18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2000" spc="-100" b="1">
                <a:solidFill>
                  <a:srgbClr val="575757"/>
                </a:solidFill>
                <a:latin typeface="Arial"/>
                <a:cs typeface="Arial"/>
              </a:rPr>
              <a:t>Gas</a:t>
            </a:r>
            <a:r>
              <a:rPr dirty="0" sz="2000" spc="-25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575757"/>
                </a:solidFill>
                <a:latin typeface="Arial"/>
                <a:cs typeface="Arial"/>
              </a:rPr>
              <a:t>Field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23628" y="3893756"/>
            <a:ext cx="401891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981075" algn="l"/>
              </a:tabLst>
            </a:pPr>
            <a:r>
              <a:rPr dirty="0" u="heavy" sz="2000" b="1">
                <a:solidFill>
                  <a:srgbClr val="575757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	</a:t>
            </a:r>
            <a:r>
              <a:rPr dirty="0" u="heavy" sz="2000" spc="-60" b="1">
                <a:solidFill>
                  <a:srgbClr val="575757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South</a:t>
            </a:r>
            <a:r>
              <a:rPr dirty="0" u="heavy" sz="2000" spc="-150" b="1">
                <a:solidFill>
                  <a:srgbClr val="575757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spc="-30" b="1">
                <a:solidFill>
                  <a:srgbClr val="575757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Akcakoca</a:t>
            </a:r>
            <a:r>
              <a:rPr dirty="0" u="heavy" sz="2000" spc="-150" b="1">
                <a:solidFill>
                  <a:srgbClr val="575757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spc="-100" b="1">
                <a:solidFill>
                  <a:srgbClr val="575757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Gas</a:t>
            </a:r>
            <a:r>
              <a:rPr dirty="0" u="heavy" sz="2000" spc="-254" b="1">
                <a:solidFill>
                  <a:srgbClr val="575757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spc="-10" b="1">
                <a:solidFill>
                  <a:srgbClr val="575757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Field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71500" y="2351023"/>
            <a:ext cx="17722850" cy="5364480"/>
            <a:chOff x="571500" y="2351023"/>
            <a:chExt cx="17722850" cy="536448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78150" y="5019675"/>
              <a:ext cx="2238375" cy="26955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04794" y="7067550"/>
              <a:ext cx="64134" cy="762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71500" y="7085329"/>
              <a:ext cx="2809875" cy="26670"/>
            </a:xfrm>
            <a:custGeom>
              <a:avLst/>
              <a:gdLst/>
              <a:ahLst/>
              <a:cxnLst/>
              <a:rect l="l" t="t" r="r" b="b"/>
              <a:pathLst>
                <a:path w="2809875" h="26670">
                  <a:moveTo>
                    <a:pt x="2746121" y="13970"/>
                  </a:moveTo>
                  <a:lnTo>
                    <a:pt x="63" y="0"/>
                  </a:lnTo>
                  <a:lnTo>
                    <a:pt x="0" y="12700"/>
                  </a:lnTo>
                  <a:lnTo>
                    <a:pt x="2733421" y="26606"/>
                  </a:lnTo>
                  <a:lnTo>
                    <a:pt x="2733548" y="13970"/>
                  </a:lnTo>
                  <a:lnTo>
                    <a:pt x="2746121" y="13970"/>
                  </a:lnTo>
                  <a:close/>
                </a:path>
                <a:path w="2809875" h="26670">
                  <a:moveTo>
                    <a:pt x="2809367" y="20701"/>
                  </a:moveTo>
                  <a:lnTo>
                    <a:pt x="2796159" y="13970"/>
                  </a:lnTo>
                  <a:lnTo>
                    <a:pt x="2746121" y="13970"/>
                  </a:lnTo>
                  <a:lnTo>
                    <a:pt x="2746121" y="26670"/>
                  </a:lnTo>
                  <a:lnTo>
                    <a:pt x="2797429" y="26670"/>
                  </a:lnTo>
                  <a:lnTo>
                    <a:pt x="2809367" y="20701"/>
                  </a:lnTo>
                  <a:close/>
                </a:path>
              </a:pathLst>
            </a:custGeom>
            <a:solidFill>
              <a:srgbClr val="1E304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83105" y="2506755"/>
              <a:ext cx="30255" cy="3025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431680" y="5084669"/>
              <a:ext cx="30255" cy="2689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62525" y="4772025"/>
              <a:ext cx="2228850" cy="7048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000625" y="4892039"/>
              <a:ext cx="2005964" cy="546735"/>
            </a:xfrm>
            <a:custGeom>
              <a:avLst/>
              <a:gdLst/>
              <a:ahLst/>
              <a:cxnLst/>
              <a:rect l="l" t="t" r="r" b="b"/>
              <a:pathLst>
                <a:path w="2005965" h="546735">
                  <a:moveTo>
                    <a:pt x="1999106" y="0"/>
                  </a:moveTo>
                  <a:lnTo>
                    <a:pt x="0" y="521970"/>
                  </a:lnTo>
                  <a:lnTo>
                    <a:pt x="6476" y="546481"/>
                  </a:lnTo>
                  <a:lnTo>
                    <a:pt x="2005456" y="24511"/>
                  </a:lnTo>
                  <a:lnTo>
                    <a:pt x="1999106" y="0"/>
                  </a:lnTo>
                  <a:close/>
                </a:path>
              </a:pathLst>
            </a:custGeom>
            <a:solidFill>
              <a:srgbClr val="DAA3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93254" y="4867275"/>
              <a:ext cx="83566" cy="7391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4201775" y="2352674"/>
              <a:ext cx="4086225" cy="2447925"/>
            </a:xfrm>
            <a:custGeom>
              <a:avLst/>
              <a:gdLst/>
              <a:ahLst/>
              <a:cxnLst/>
              <a:rect l="l" t="t" r="r" b="b"/>
              <a:pathLst>
                <a:path w="4086225" h="2447925">
                  <a:moveTo>
                    <a:pt x="4085844" y="0"/>
                  </a:moveTo>
                  <a:lnTo>
                    <a:pt x="0" y="0"/>
                  </a:lnTo>
                  <a:lnTo>
                    <a:pt x="0" y="2447416"/>
                  </a:lnTo>
                  <a:lnTo>
                    <a:pt x="4085844" y="2447416"/>
                  </a:lnTo>
                  <a:lnTo>
                    <a:pt x="40858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4206601" y="2357373"/>
              <a:ext cx="4081779" cy="2447925"/>
            </a:xfrm>
            <a:custGeom>
              <a:avLst/>
              <a:gdLst/>
              <a:ahLst/>
              <a:cxnLst/>
              <a:rect l="l" t="t" r="r" b="b"/>
              <a:pathLst>
                <a:path w="4081780" h="2447925">
                  <a:moveTo>
                    <a:pt x="4081398" y="0"/>
                  </a:moveTo>
                  <a:lnTo>
                    <a:pt x="0" y="0"/>
                  </a:lnTo>
                  <a:lnTo>
                    <a:pt x="0" y="2447925"/>
                  </a:lnTo>
                  <a:lnTo>
                    <a:pt x="4081398" y="2447925"/>
                  </a:lnTo>
                </a:path>
              </a:pathLst>
            </a:custGeom>
            <a:ln w="12700">
              <a:solidFill>
                <a:srgbClr val="D9E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534034" y="5022913"/>
            <a:ext cx="116903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10" b="1">
                <a:solidFill>
                  <a:srgbClr val="AC761E"/>
                </a:solidFill>
                <a:latin typeface="Arial"/>
                <a:cs typeface="Arial"/>
              </a:rPr>
              <a:t>SA-</a:t>
            </a:r>
            <a:r>
              <a:rPr dirty="0" sz="2000" b="1">
                <a:solidFill>
                  <a:srgbClr val="AC761E"/>
                </a:solidFill>
                <a:latin typeface="Arial"/>
                <a:cs typeface="Arial"/>
              </a:rPr>
              <a:t>2</a:t>
            </a:r>
            <a:r>
              <a:rPr dirty="0" sz="2000" spc="-195" b="1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AC761E"/>
                </a:solidFill>
                <a:latin typeface="Arial"/>
                <a:cs typeface="Arial"/>
              </a:rPr>
              <a:t>Well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212951" y="2578163"/>
            <a:ext cx="4074795" cy="1779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70915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39396C"/>
                </a:solidFill>
                <a:latin typeface="Arial"/>
                <a:cs typeface="Arial"/>
              </a:rPr>
              <a:t>Production</a:t>
            </a:r>
            <a:r>
              <a:rPr dirty="0" sz="1500" spc="20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9396C"/>
                </a:solidFill>
                <a:latin typeface="Arial"/>
                <a:cs typeface="Arial"/>
              </a:rPr>
              <a:t>Platform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500">
              <a:latin typeface="Arial"/>
              <a:cs typeface="Arial"/>
            </a:endParaRPr>
          </a:p>
          <a:p>
            <a:pPr marL="970915">
              <a:lnSpc>
                <a:spcPct val="100000"/>
              </a:lnSpc>
            </a:pPr>
            <a:r>
              <a:rPr dirty="0" sz="1500">
                <a:solidFill>
                  <a:srgbClr val="39396C"/>
                </a:solidFill>
                <a:latin typeface="Arial"/>
                <a:cs typeface="Arial"/>
              </a:rPr>
              <a:t>Future</a:t>
            </a:r>
            <a:r>
              <a:rPr dirty="0" sz="1500" spc="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9396C"/>
                </a:solidFill>
                <a:latin typeface="Arial"/>
                <a:cs typeface="Arial"/>
              </a:rPr>
              <a:t>Drilling</a:t>
            </a:r>
            <a:r>
              <a:rPr dirty="0" sz="1500" spc="16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9396C"/>
                </a:solidFill>
                <a:latin typeface="Arial"/>
                <a:cs typeface="Arial"/>
              </a:rPr>
              <a:t>Locations</a:t>
            </a:r>
            <a:endParaRPr sz="1500">
              <a:latin typeface="Arial"/>
              <a:cs typeface="Arial"/>
            </a:endParaRPr>
          </a:p>
          <a:p>
            <a:pPr marL="970915" marR="573405">
              <a:lnSpc>
                <a:spcPts val="4280"/>
              </a:lnSpc>
              <a:spcBef>
                <a:spcPts val="204"/>
              </a:spcBef>
            </a:pPr>
            <a:r>
              <a:rPr dirty="0" sz="1500" spc="-10">
                <a:solidFill>
                  <a:srgbClr val="39396C"/>
                </a:solidFill>
                <a:latin typeface="Arial"/>
                <a:cs typeface="Arial"/>
              </a:rPr>
              <a:t>2022-</a:t>
            </a:r>
            <a:r>
              <a:rPr dirty="0" sz="1500">
                <a:solidFill>
                  <a:srgbClr val="39396C"/>
                </a:solidFill>
                <a:latin typeface="Arial"/>
                <a:cs typeface="Arial"/>
              </a:rPr>
              <a:t>2023</a:t>
            </a:r>
            <a:r>
              <a:rPr dirty="0" sz="1500" spc="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9396C"/>
                </a:solidFill>
                <a:latin typeface="Arial"/>
                <a:cs typeface="Arial"/>
              </a:rPr>
              <a:t>Drilled</a:t>
            </a:r>
            <a:r>
              <a:rPr dirty="0" sz="1500" spc="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9396C"/>
                </a:solidFill>
                <a:latin typeface="Arial"/>
                <a:cs typeface="Arial"/>
              </a:rPr>
              <a:t>locations </a:t>
            </a:r>
            <a:r>
              <a:rPr dirty="0" sz="1500" spc="-25">
                <a:solidFill>
                  <a:srgbClr val="39396C"/>
                </a:solidFill>
                <a:latin typeface="Arial"/>
                <a:cs typeface="Arial"/>
              </a:rPr>
              <a:t>2026</a:t>
            </a:r>
            <a:r>
              <a:rPr dirty="0" sz="1500" spc="-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9396C"/>
                </a:solidFill>
                <a:latin typeface="Arial"/>
                <a:cs typeface="Arial"/>
              </a:rPr>
              <a:t>Future</a:t>
            </a:r>
            <a:r>
              <a:rPr dirty="0" sz="1500" spc="-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9396C"/>
                </a:solidFill>
                <a:latin typeface="Arial"/>
                <a:cs typeface="Arial"/>
              </a:rPr>
              <a:t>Drilling</a:t>
            </a:r>
            <a:r>
              <a:rPr dirty="0" sz="1500" spc="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9396C"/>
                </a:solidFill>
                <a:latin typeface="Arial"/>
                <a:cs typeface="Arial"/>
              </a:rPr>
              <a:t>Locations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2239625" y="2495550"/>
            <a:ext cx="3810000" cy="7000875"/>
            <a:chOff x="12239625" y="2495550"/>
            <a:chExt cx="3810000" cy="7000875"/>
          </a:xfrm>
        </p:grpSpPr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506575" y="2495550"/>
              <a:ext cx="504825" cy="47625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2239625" y="8696325"/>
              <a:ext cx="3810000" cy="800100"/>
            </a:xfrm>
            <a:custGeom>
              <a:avLst/>
              <a:gdLst/>
              <a:ahLst/>
              <a:cxnLst/>
              <a:rect l="l" t="t" r="r" b="b"/>
              <a:pathLst>
                <a:path w="3810000" h="800100">
                  <a:moveTo>
                    <a:pt x="3809492" y="0"/>
                  </a:moveTo>
                  <a:lnTo>
                    <a:pt x="0" y="0"/>
                  </a:lnTo>
                  <a:lnTo>
                    <a:pt x="0" y="799553"/>
                  </a:lnTo>
                  <a:lnTo>
                    <a:pt x="3809492" y="799553"/>
                  </a:lnTo>
                  <a:lnTo>
                    <a:pt x="3809492" y="0"/>
                  </a:lnTo>
                  <a:close/>
                </a:path>
              </a:pathLst>
            </a:custGeom>
            <a:solidFill>
              <a:srgbClr val="C1D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11458575" y="7315200"/>
            <a:ext cx="2924175" cy="800100"/>
          </a:xfrm>
          <a:prstGeom prst="rect">
            <a:avLst/>
          </a:prstGeom>
          <a:solidFill>
            <a:srgbClr val="C1DFFF"/>
          </a:solidFill>
        </p:spPr>
        <p:txBody>
          <a:bodyPr wrap="square" lIns="0" tIns="62865" rIns="0" bIns="0" rtlCol="0" vert="horz">
            <a:spAutoFit/>
          </a:bodyPr>
          <a:lstStyle/>
          <a:p>
            <a:pPr marL="423545" marR="433705" indent="113030">
              <a:lnSpc>
                <a:spcPct val="100000"/>
              </a:lnSpc>
              <a:spcBef>
                <a:spcPts val="495"/>
              </a:spcBef>
            </a:pPr>
            <a:r>
              <a:rPr dirty="0" sz="2000" spc="-75" b="1">
                <a:solidFill>
                  <a:srgbClr val="39396C"/>
                </a:solidFill>
                <a:latin typeface="Arial"/>
                <a:cs typeface="Arial"/>
              </a:rPr>
              <a:t>18</a:t>
            </a:r>
            <a:r>
              <a:rPr dirty="0" sz="2000" spc="-28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km</a:t>
            </a:r>
            <a:r>
              <a:rPr dirty="0" sz="2000" spc="-14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2000" spc="-8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39396C"/>
                </a:solidFill>
                <a:latin typeface="Arial"/>
                <a:cs typeface="Arial"/>
              </a:rPr>
              <a:t>subsea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pipeline</a:t>
            </a:r>
            <a:r>
              <a:rPr dirty="0" sz="2000" spc="-1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39396C"/>
                </a:solidFill>
                <a:latin typeface="Arial"/>
                <a:cs typeface="Arial"/>
              </a:rPr>
              <a:t>installed</a:t>
            </a:r>
            <a:endParaRPr sz="2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889483" y="8745791"/>
            <a:ext cx="2541905" cy="6400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25"/>
              </a:spcBef>
            </a:pPr>
            <a:r>
              <a:rPr dirty="0" sz="2000" spc="-10" b="1">
                <a:solidFill>
                  <a:srgbClr val="39396C"/>
                </a:solidFill>
                <a:latin typeface="Arial"/>
                <a:cs typeface="Arial"/>
              </a:rPr>
              <a:t>Cayagzi</a:t>
            </a:r>
            <a:r>
              <a:rPr dirty="0" sz="2000" spc="-13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50" b="1">
                <a:solidFill>
                  <a:srgbClr val="39396C"/>
                </a:solidFill>
                <a:latin typeface="Arial"/>
                <a:cs typeface="Arial"/>
              </a:rPr>
              <a:t>Onshore</a:t>
            </a:r>
            <a:r>
              <a:rPr dirty="0" sz="2000" spc="-18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60" b="1">
                <a:solidFill>
                  <a:srgbClr val="39396C"/>
                </a:solidFill>
                <a:latin typeface="Arial"/>
                <a:cs typeface="Arial"/>
              </a:rPr>
              <a:t>Gas Processing</a:t>
            </a:r>
            <a:r>
              <a:rPr dirty="0" sz="2000" spc="-9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39396C"/>
                </a:solidFill>
                <a:latin typeface="Arial"/>
                <a:cs typeface="Arial"/>
              </a:rPr>
              <a:t>Facility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52450" y="2924175"/>
            <a:ext cx="14363700" cy="4876800"/>
            <a:chOff x="552450" y="2924175"/>
            <a:chExt cx="14363700" cy="4876800"/>
          </a:xfrm>
        </p:grpSpPr>
        <p:sp>
          <p:nvSpPr>
            <p:cNvPr id="33" name="object 33"/>
            <p:cNvSpPr/>
            <p:nvPr/>
          </p:nvSpPr>
          <p:spPr>
            <a:xfrm>
              <a:off x="552437" y="3638549"/>
              <a:ext cx="13192125" cy="3000375"/>
            </a:xfrm>
            <a:custGeom>
              <a:avLst/>
              <a:gdLst/>
              <a:ahLst/>
              <a:cxnLst/>
              <a:rect l="l" t="t" r="r" b="b"/>
              <a:pathLst>
                <a:path w="13192125" h="3000375">
                  <a:moveTo>
                    <a:pt x="3261245" y="76200"/>
                  </a:moveTo>
                  <a:lnTo>
                    <a:pt x="3222764" y="0"/>
                  </a:lnTo>
                  <a:lnTo>
                    <a:pt x="3184918" y="76200"/>
                  </a:lnTo>
                  <a:lnTo>
                    <a:pt x="3216668" y="76200"/>
                  </a:lnTo>
                  <a:lnTo>
                    <a:pt x="3216668" y="280162"/>
                  </a:lnTo>
                  <a:lnTo>
                    <a:pt x="0" y="280162"/>
                  </a:lnTo>
                  <a:lnTo>
                    <a:pt x="0" y="292735"/>
                  </a:lnTo>
                  <a:lnTo>
                    <a:pt x="3226574" y="292735"/>
                  </a:lnTo>
                  <a:lnTo>
                    <a:pt x="3229368" y="289941"/>
                  </a:lnTo>
                  <a:lnTo>
                    <a:pt x="3229368" y="76200"/>
                  </a:lnTo>
                  <a:lnTo>
                    <a:pt x="3261245" y="76200"/>
                  </a:lnTo>
                  <a:close/>
                </a:path>
                <a:path w="13192125" h="3000375">
                  <a:moveTo>
                    <a:pt x="13167246" y="1351407"/>
                  </a:moveTo>
                  <a:lnTo>
                    <a:pt x="10835018" y="1351407"/>
                  </a:lnTo>
                  <a:lnTo>
                    <a:pt x="10835018" y="1319657"/>
                  </a:lnTo>
                  <a:lnTo>
                    <a:pt x="10758818" y="1357757"/>
                  </a:lnTo>
                  <a:lnTo>
                    <a:pt x="10835018" y="1395730"/>
                  </a:lnTo>
                  <a:lnTo>
                    <a:pt x="10835018" y="1364107"/>
                  </a:lnTo>
                  <a:lnTo>
                    <a:pt x="13167246" y="1364107"/>
                  </a:lnTo>
                  <a:lnTo>
                    <a:pt x="13167246" y="1351407"/>
                  </a:lnTo>
                  <a:close/>
                </a:path>
                <a:path w="13192125" h="3000375">
                  <a:moveTo>
                    <a:pt x="13191503" y="2955544"/>
                  </a:moveTo>
                  <a:lnTo>
                    <a:pt x="10799712" y="2955544"/>
                  </a:lnTo>
                  <a:lnTo>
                    <a:pt x="10799712" y="2923794"/>
                  </a:lnTo>
                  <a:lnTo>
                    <a:pt x="10723512" y="2961894"/>
                  </a:lnTo>
                  <a:lnTo>
                    <a:pt x="10799712" y="2999867"/>
                  </a:lnTo>
                  <a:lnTo>
                    <a:pt x="10799712" y="2968117"/>
                  </a:lnTo>
                  <a:lnTo>
                    <a:pt x="13191503" y="2968117"/>
                  </a:lnTo>
                  <a:lnTo>
                    <a:pt x="13191503" y="2955544"/>
                  </a:lnTo>
                  <a:close/>
                </a:path>
              </a:pathLst>
            </a:custGeom>
            <a:solidFill>
              <a:srgbClr val="1E304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90875" y="3086100"/>
              <a:ext cx="361950" cy="36195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09925" y="3114675"/>
              <a:ext cx="304800" cy="30480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28825" y="2924175"/>
              <a:ext cx="361950" cy="37147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47875" y="2952750"/>
              <a:ext cx="304800" cy="31432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81500" y="3171825"/>
              <a:ext cx="361950" cy="36195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00550" y="3200400"/>
              <a:ext cx="314325" cy="30480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29150" y="3848100"/>
              <a:ext cx="371475" cy="37147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48200" y="3876675"/>
              <a:ext cx="314325" cy="31432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15225" y="5067300"/>
              <a:ext cx="361950" cy="36195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34275" y="5095875"/>
              <a:ext cx="304800" cy="30480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001000" y="7439025"/>
              <a:ext cx="361950" cy="36195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20050" y="7467600"/>
              <a:ext cx="304800" cy="30480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81975" y="7096125"/>
              <a:ext cx="361950" cy="37147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201025" y="7134225"/>
              <a:ext cx="304800" cy="30480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220075" y="3257550"/>
              <a:ext cx="361950" cy="36195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239125" y="3286125"/>
              <a:ext cx="304800" cy="30480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601825" y="3133725"/>
              <a:ext cx="314325" cy="31432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658975" y="3190875"/>
              <a:ext cx="204787" cy="20478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800975" y="4862322"/>
              <a:ext cx="84327" cy="7124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7870570" y="4248150"/>
              <a:ext cx="1845310" cy="655955"/>
            </a:xfrm>
            <a:custGeom>
              <a:avLst/>
              <a:gdLst/>
              <a:ahLst/>
              <a:cxnLst/>
              <a:rect l="l" t="t" r="r" b="b"/>
              <a:pathLst>
                <a:path w="1845309" h="655954">
                  <a:moveTo>
                    <a:pt x="1840610" y="0"/>
                  </a:moveTo>
                  <a:lnTo>
                    <a:pt x="0" y="643890"/>
                  </a:lnTo>
                  <a:lnTo>
                    <a:pt x="4190" y="655828"/>
                  </a:lnTo>
                  <a:lnTo>
                    <a:pt x="1844801" y="11811"/>
                  </a:lnTo>
                  <a:lnTo>
                    <a:pt x="1840610" y="0"/>
                  </a:lnTo>
                  <a:close/>
                </a:path>
              </a:pathLst>
            </a:custGeom>
            <a:solidFill>
              <a:srgbClr val="37366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534034" y="5474652"/>
            <a:ext cx="161544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>
                <a:solidFill>
                  <a:srgbClr val="AC761E"/>
                </a:solidFill>
                <a:latin typeface="Arial"/>
                <a:cs typeface="Arial"/>
              </a:rPr>
              <a:t>Tested</a:t>
            </a:r>
            <a:r>
              <a:rPr dirty="0" sz="1400" spc="-75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AC761E"/>
                </a:solidFill>
                <a:latin typeface="Arial"/>
                <a:cs typeface="Arial"/>
              </a:rPr>
              <a:t>7-</a:t>
            </a:r>
            <a:r>
              <a:rPr dirty="0" sz="1400">
                <a:solidFill>
                  <a:srgbClr val="AC761E"/>
                </a:solidFill>
                <a:latin typeface="Arial"/>
                <a:cs typeface="Arial"/>
              </a:rPr>
              <a:t>8</a:t>
            </a:r>
            <a:r>
              <a:rPr dirty="0" sz="1400" spc="-5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AC761E"/>
                </a:solidFill>
                <a:latin typeface="Arial"/>
                <a:cs typeface="Arial"/>
              </a:rPr>
              <a:t>MMCF/D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4505325" y="2228850"/>
            <a:ext cx="3600450" cy="1905000"/>
            <a:chOff x="4505325" y="2228850"/>
            <a:chExt cx="3600450" cy="1905000"/>
          </a:xfrm>
        </p:grpSpPr>
        <p:pic>
          <p:nvPicPr>
            <p:cNvPr id="56" name="object 5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181850" y="2228850"/>
              <a:ext cx="923925" cy="190500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296150" y="3934205"/>
              <a:ext cx="69723" cy="85216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7319264" y="2266950"/>
              <a:ext cx="748030" cy="1687830"/>
            </a:xfrm>
            <a:custGeom>
              <a:avLst/>
              <a:gdLst/>
              <a:ahLst/>
              <a:cxnLst/>
              <a:rect l="l" t="t" r="r" b="b"/>
              <a:pathLst>
                <a:path w="748029" h="1687829">
                  <a:moveTo>
                    <a:pt x="724662" y="0"/>
                  </a:moveTo>
                  <a:lnTo>
                    <a:pt x="0" y="1677289"/>
                  </a:lnTo>
                  <a:lnTo>
                    <a:pt x="23368" y="1687449"/>
                  </a:lnTo>
                  <a:lnTo>
                    <a:pt x="747903" y="10033"/>
                  </a:lnTo>
                  <a:lnTo>
                    <a:pt x="724662" y="0"/>
                  </a:lnTo>
                  <a:close/>
                </a:path>
              </a:pathLst>
            </a:custGeom>
            <a:solidFill>
              <a:srgbClr val="DAA3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05325" y="2295525"/>
              <a:ext cx="1057275" cy="176212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377561" y="3857879"/>
              <a:ext cx="70612" cy="85344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543425" y="2333625"/>
              <a:ext cx="878840" cy="1549400"/>
            </a:xfrm>
            <a:custGeom>
              <a:avLst/>
              <a:gdLst/>
              <a:ahLst/>
              <a:cxnLst/>
              <a:rect l="l" t="t" r="r" b="b"/>
              <a:pathLst>
                <a:path w="878839" h="1549400">
                  <a:moveTo>
                    <a:pt x="22351" y="0"/>
                  </a:moveTo>
                  <a:lnTo>
                    <a:pt x="0" y="12446"/>
                  </a:lnTo>
                  <a:lnTo>
                    <a:pt x="856488" y="1549019"/>
                  </a:lnTo>
                  <a:lnTo>
                    <a:pt x="878585" y="1536700"/>
                  </a:lnTo>
                  <a:lnTo>
                    <a:pt x="22351" y="0"/>
                  </a:lnTo>
                  <a:close/>
                </a:path>
              </a:pathLst>
            </a:custGeom>
            <a:solidFill>
              <a:srgbClr val="DAA3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/>
          <p:nvPr/>
        </p:nvSpPr>
        <p:spPr>
          <a:xfrm>
            <a:off x="10844910" y="2303716"/>
            <a:ext cx="163830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80" b="1">
                <a:solidFill>
                  <a:srgbClr val="AC761E"/>
                </a:solidFill>
                <a:latin typeface="Arial"/>
                <a:cs typeface="Arial"/>
              </a:rPr>
              <a:t>Guluc</a:t>
            </a:r>
            <a:r>
              <a:rPr dirty="0" sz="2000" spc="-260" b="1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AC761E"/>
                </a:solidFill>
                <a:latin typeface="Arial"/>
                <a:cs typeface="Arial"/>
              </a:rPr>
              <a:t>–</a:t>
            </a:r>
            <a:r>
              <a:rPr dirty="0" sz="2000" spc="-135" b="1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AC761E"/>
                </a:solidFill>
                <a:latin typeface="Arial"/>
                <a:cs typeface="Arial"/>
              </a:rPr>
              <a:t>2</a:t>
            </a:r>
            <a:r>
              <a:rPr dirty="0" sz="2000" spc="-200" b="1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AC761E"/>
                </a:solidFill>
                <a:latin typeface="Arial"/>
                <a:cs typeface="Arial"/>
              </a:rPr>
              <a:t>Well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466725" y="2647950"/>
            <a:ext cx="13249275" cy="6019800"/>
            <a:chOff x="466725" y="2647950"/>
            <a:chExt cx="13249275" cy="6019800"/>
          </a:xfrm>
        </p:grpSpPr>
        <p:sp>
          <p:nvSpPr>
            <p:cNvPr id="64" name="object 64"/>
            <p:cNvSpPr/>
            <p:nvPr/>
          </p:nvSpPr>
          <p:spPr>
            <a:xfrm>
              <a:off x="10234676" y="2681351"/>
              <a:ext cx="2266950" cy="19050"/>
            </a:xfrm>
            <a:custGeom>
              <a:avLst/>
              <a:gdLst/>
              <a:ahLst/>
              <a:cxnLst/>
              <a:rect l="l" t="t" r="r" b="b"/>
              <a:pathLst>
                <a:path w="2266950" h="19050">
                  <a:moveTo>
                    <a:pt x="0" y="18796"/>
                  </a:moveTo>
                  <a:lnTo>
                    <a:pt x="2266823" y="0"/>
                  </a:lnTo>
                </a:path>
              </a:pathLst>
            </a:custGeom>
            <a:ln w="25400">
              <a:solidFill>
                <a:srgbClr val="DAA3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562975" y="2647950"/>
              <a:ext cx="1743075" cy="137160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677275" y="3828541"/>
              <a:ext cx="84074" cy="76326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8730360" y="2695575"/>
              <a:ext cx="1537335" cy="1173480"/>
            </a:xfrm>
            <a:custGeom>
              <a:avLst/>
              <a:gdLst/>
              <a:ahLst/>
              <a:cxnLst/>
              <a:rect l="l" t="t" r="r" b="b"/>
              <a:pathLst>
                <a:path w="1537334" h="1173479">
                  <a:moveTo>
                    <a:pt x="1521968" y="0"/>
                  </a:moveTo>
                  <a:lnTo>
                    <a:pt x="0" y="1153033"/>
                  </a:lnTo>
                  <a:lnTo>
                    <a:pt x="15367" y="1173226"/>
                  </a:lnTo>
                  <a:lnTo>
                    <a:pt x="1537335" y="20193"/>
                  </a:lnTo>
                  <a:lnTo>
                    <a:pt x="1521968" y="0"/>
                  </a:lnTo>
                  <a:close/>
                </a:path>
              </a:pathLst>
            </a:custGeom>
            <a:solidFill>
              <a:srgbClr val="DAA3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3400" y="8639175"/>
              <a:ext cx="28575" cy="2857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6725" y="5638800"/>
              <a:ext cx="28575" cy="28575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552450" y="3609974"/>
              <a:ext cx="13163550" cy="2838450"/>
            </a:xfrm>
            <a:custGeom>
              <a:avLst/>
              <a:gdLst/>
              <a:ahLst/>
              <a:cxnLst/>
              <a:rect l="l" t="t" r="r" b="b"/>
              <a:pathLst>
                <a:path w="13163550" h="2838450">
                  <a:moveTo>
                    <a:pt x="7565771" y="2800477"/>
                  </a:moveTo>
                  <a:lnTo>
                    <a:pt x="7489698" y="2762250"/>
                  </a:lnTo>
                  <a:lnTo>
                    <a:pt x="7489571" y="2794000"/>
                  </a:lnTo>
                  <a:lnTo>
                    <a:pt x="25" y="2787015"/>
                  </a:lnTo>
                  <a:lnTo>
                    <a:pt x="0" y="2799715"/>
                  </a:lnTo>
                  <a:lnTo>
                    <a:pt x="7489571" y="2806700"/>
                  </a:lnTo>
                  <a:lnTo>
                    <a:pt x="7489571" y="2838450"/>
                  </a:lnTo>
                  <a:lnTo>
                    <a:pt x="7565771" y="2800477"/>
                  </a:lnTo>
                  <a:close/>
                </a:path>
                <a:path w="13163550" h="2838450">
                  <a:moveTo>
                    <a:pt x="13163423" y="11049"/>
                  </a:moveTo>
                  <a:lnTo>
                    <a:pt x="8738743" y="31750"/>
                  </a:lnTo>
                  <a:lnTo>
                    <a:pt x="8738616" y="0"/>
                  </a:lnTo>
                  <a:lnTo>
                    <a:pt x="8662543" y="38481"/>
                  </a:lnTo>
                  <a:lnTo>
                    <a:pt x="8738997" y="76200"/>
                  </a:lnTo>
                  <a:lnTo>
                    <a:pt x="8738743" y="44577"/>
                  </a:lnTo>
                  <a:lnTo>
                    <a:pt x="8726170" y="44577"/>
                  </a:lnTo>
                  <a:lnTo>
                    <a:pt x="13163423" y="23749"/>
                  </a:lnTo>
                  <a:lnTo>
                    <a:pt x="13163423" y="11049"/>
                  </a:lnTo>
                  <a:close/>
                </a:path>
              </a:pathLst>
            </a:custGeom>
            <a:solidFill>
              <a:srgbClr val="1E30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852487" y="8405748"/>
              <a:ext cx="7077075" cy="19050"/>
            </a:xfrm>
            <a:custGeom>
              <a:avLst/>
              <a:gdLst/>
              <a:ahLst/>
              <a:cxnLst/>
              <a:rect l="l" t="t" r="r" b="b"/>
              <a:pathLst>
                <a:path w="7077075" h="19050">
                  <a:moveTo>
                    <a:pt x="0" y="0"/>
                  </a:moveTo>
                  <a:lnTo>
                    <a:pt x="7076757" y="18669"/>
                  </a:lnTo>
                </a:path>
              </a:pathLst>
            </a:custGeom>
            <a:ln w="12700">
              <a:solidFill>
                <a:srgbClr val="39396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7886700" y="7934325"/>
              <a:ext cx="76200" cy="485775"/>
            </a:xfrm>
            <a:custGeom>
              <a:avLst/>
              <a:gdLst/>
              <a:ahLst/>
              <a:cxnLst/>
              <a:rect l="l" t="t" r="r" b="b"/>
              <a:pathLst>
                <a:path w="76200" h="485775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485394"/>
                  </a:lnTo>
                  <a:lnTo>
                    <a:pt x="44450" y="485394"/>
                  </a:lnTo>
                  <a:lnTo>
                    <a:pt x="44450" y="76200"/>
                  </a:lnTo>
                  <a:lnTo>
                    <a:pt x="76200" y="76200"/>
                  </a:lnTo>
                  <a:close/>
                </a:path>
              </a:pathLst>
            </a:custGeom>
            <a:solidFill>
              <a:srgbClr val="39396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/>
          <p:cNvSpPr txBox="1"/>
          <p:nvPr/>
        </p:nvSpPr>
        <p:spPr>
          <a:xfrm>
            <a:off x="543877" y="6029642"/>
            <a:ext cx="294957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55" b="1">
                <a:solidFill>
                  <a:srgbClr val="7D7D7D"/>
                </a:solidFill>
                <a:latin typeface="Arial"/>
                <a:cs typeface="Arial"/>
              </a:rPr>
              <a:t>Channel</a:t>
            </a:r>
            <a:r>
              <a:rPr dirty="0" sz="2000" spc="-120" b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2000" spc="-75" b="1">
                <a:solidFill>
                  <a:srgbClr val="7D7D7D"/>
                </a:solidFill>
                <a:latin typeface="Arial"/>
                <a:cs typeface="Arial"/>
              </a:rPr>
              <a:t>sands</a:t>
            </a:r>
            <a:r>
              <a:rPr dirty="0" sz="2000" spc="-195" b="1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dirty="0" sz="2000" spc="-30" b="1">
                <a:solidFill>
                  <a:srgbClr val="7D7D7D"/>
                </a:solidFill>
                <a:latin typeface="Arial"/>
                <a:cs typeface="Arial"/>
              </a:rPr>
              <a:t>prospects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52132" y="6716077"/>
            <a:ext cx="1907539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solidFill>
                  <a:srgbClr val="575757"/>
                </a:solidFill>
                <a:latin typeface="Arial"/>
                <a:cs typeface="Arial"/>
              </a:rPr>
              <a:t>Ayazli</a:t>
            </a:r>
            <a:r>
              <a:rPr dirty="0" sz="2000" spc="-65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2000" spc="-95" b="1">
                <a:solidFill>
                  <a:srgbClr val="575757"/>
                </a:solidFill>
                <a:latin typeface="Arial"/>
                <a:cs typeface="Arial"/>
              </a:rPr>
              <a:t>Gas</a:t>
            </a:r>
            <a:r>
              <a:rPr dirty="0" sz="2000" spc="-175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575757"/>
                </a:solidFill>
                <a:latin typeface="Arial"/>
                <a:cs typeface="Arial"/>
              </a:rPr>
              <a:t>Field</a:t>
            </a:r>
            <a:endParaRPr sz="20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52132" y="7402512"/>
            <a:ext cx="246062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70" b="1">
                <a:solidFill>
                  <a:srgbClr val="575757"/>
                </a:solidFill>
                <a:latin typeface="Arial"/>
                <a:cs typeface="Arial"/>
              </a:rPr>
              <a:t>East</a:t>
            </a:r>
            <a:r>
              <a:rPr dirty="0" sz="2000" spc="-10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75757"/>
                </a:solidFill>
                <a:latin typeface="Arial"/>
                <a:cs typeface="Arial"/>
              </a:rPr>
              <a:t>Ayazli</a:t>
            </a:r>
            <a:r>
              <a:rPr dirty="0" sz="2000" spc="-114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2000" spc="-100" b="1">
                <a:solidFill>
                  <a:srgbClr val="575757"/>
                </a:solidFill>
                <a:latin typeface="Arial"/>
                <a:cs typeface="Arial"/>
              </a:rPr>
              <a:t>Gas</a:t>
            </a:r>
            <a:r>
              <a:rPr dirty="0" sz="2000" spc="-19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575757"/>
                </a:solidFill>
                <a:latin typeface="Arial"/>
                <a:cs typeface="Arial"/>
              </a:rPr>
              <a:t>Field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7753350" y="7353300"/>
            <a:ext cx="619125" cy="1314450"/>
            <a:chOff x="7753350" y="7353300"/>
            <a:chExt cx="619125" cy="1314450"/>
          </a:xfrm>
        </p:grpSpPr>
        <p:pic>
          <p:nvPicPr>
            <p:cNvPr id="77" name="object 7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753350" y="7353300"/>
              <a:ext cx="619125" cy="1314450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7881873" y="7533639"/>
              <a:ext cx="452120" cy="1096010"/>
            </a:xfrm>
            <a:custGeom>
              <a:avLst/>
              <a:gdLst/>
              <a:ahLst/>
              <a:cxnLst/>
              <a:rect l="l" t="t" r="r" b="b"/>
              <a:pathLst>
                <a:path w="452120" h="1096009">
                  <a:moveTo>
                    <a:pt x="23622" y="0"/>
                  </a:moveTo>
                  <a:lnTo>
                    <a:pt x="0" y="9270"/>
                  </a:lnTo>
                  <a:lnTo>
                    <a:pt x="428498" y="1095882"/>
                  </a:lnTo>
                  <a:lnTo>
                    <a:pt x="452120" y="1086611"/>
                  </a:lnTo>
                  <a:lnTo>
                    <a:pt x="23622" y="0"/>
                  </a:lnTo>
                  <a:close/>
                </a:path>
              </a:pathLst>
            </a:custGeom>
            <a:solidFill>
              <a:srgbClr val="DAA3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9" name="object 7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858125" y="7467600"/>
              <a:ext cx="70993" cy="84455"/>
            </a:xfrm>
            <a:prstGeom prst="rect">
              <a:avLst/>
            </a:prstGeom>
          </p:spPr>
        </p:pic>
      </p:grpSp>
      <p:sp>
        <p:nvSpPr>
          <p:cNvPr id="80" name="object 80"/>
          <p:cNvSpPr txBox="1"/>
          <p:nvPr/>
        </p:nvSpPr>
        <p:spPr>
          <a:xfrm>
            <a:off x="8307958" y="8194631"/>
            <a:ext cx="2340610" cy="704850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  <a:tabLst>
                <a:tab pos="314325" algn="l"/>
              </a:tabLst>
            </a:pPr>
            <a:r>
              <a:rPr dirty="0" u="heavy" sz="200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	</a:t>
            </a:r>
            <a:r>
              <a:rPr dirty="0" u="heavy" sz="2000" spc="-1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Bayhanli</a:t>
            </a:r>
            <a:r>
              <a:rPr dirty="0" u="heavy" sz="2000" spc="-15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–</a:t>
            </a:r>
            <a:r>
              <a:rPr dirty="0" u="heavy" sz="2000" spc="-114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2</a:t>
            </a:r>
            <a:r>
              <a:rPr dirty="0" u="heavy" sz="2000" spc="-195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spc="-2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Well</a:t>
            </a:r>
            <a:endParaRPr sz="2000">
              <a:latin typeface="Arial"/>
              <a:cs typeface="Arial"/>
            </a:endParaRPr>
          </a:p>
          <a:p>
            <a:pPr marL="629920">
              <a:lnSpc>
                <a:spcPct val="100000"/>
              </a:lnSpc>
              <a:spcBef>
                <a:spcPts val="525"/>
              </a:spcBef>
            </a:pPr>
            <a:r>
              <a:rPr dirty="0" sz="1400">
                <a:solidFill>
                  <a:srgbClr val="AC761E"/>
                </a:solidFill>
                <a:latin typeface="Arial"/>
                <a:cs typeface="Arial"/>
              </a:rPr>
              <a:t>Tested</a:t>
            </a:r>
            <a:r>
              <a:rPr dirty="0" sz="1400" spc="-95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AC761E"/>
                </a:solidFill>
                <a:latin typeface="Arial"/>
                <a:cs typeface="Arial"/>
              </a:rPr>
              <a:t>11.9</a:t>
            </a:r>
            <a:r>
              <a:rPr dirty="0" sz="1400" spc="-40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AC761E"/>
                </a:solidFill>
                <a:latin typeface="Arial"/>
                <a:cs typeface="Arial"/>
              </a:rPr>
              <a:t>MMCF/D</a:t>
            </a:r>
            <a:endParaRPr sz="14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0658856" y="2738755"/>
            <a:ext cx="1798955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>
                <a:solidFill>
                  <a:srgbClr val="AC761E"/>
                </a:solidFill>
                <a:latin typeface="Arial"/>
                <a:cs typeface="Arial"/>
              </a:rPr>
              <a:t>Tested</a:t>
            </a:r>
            <a:r>
              <a:rPr dirty="0" sz="1400" spc="-110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AC761E"/>
                </a:solidFill>
                <a:latin typeface="Arial"/>
                <a:cs typeface="Arial"/>
              </a:rPr>
              <a:t>16.35</a:t>
            </a:r>
            <a:r>
              <a:rPr dirty="0" sz="1400" spc="-40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AC761E"/>
                </a:solidFill>
                <a:latin typeface="Arial"/>
                <a:cs typeface="Arial"/>
              </a:rPr>
              <a:t>MMCF/D</a:t>
            </a:r>
            <a:endParaRPr sz="14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355088" y="1800903"/>
            <a:ext cx="2124710" cy="796925"/>
          </a:xfrm>
          <a:prstGeom prst="rect">
            <a:avLst/>
          </a:prstGeom>
        </p:spPr>
        <p:txBody>
          <a:bodyPr wrap="square" lIns="0" tIns="1593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5"/>
              </a:spcBef>
              <a:tabLst>
                <a:tab pos="297815" algn="l"/>
              </a:tabLst>
            </a:pPr>
            <a:r>
              <a:rPr dirty="0" u="heavy" sz="200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	</a:t>
            </a:r>
            <a:r>
              <a:rPr dirty="0" u="heavy" sz="2000" spc="-65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West</a:t>
            </a:r>
            <a:r>
              <a:rPr dirty="0" u="heavy" sz="2000" spc="-125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spc="-1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Akcakoca</a:t>
            </a:r>
            <a:endParaRPr sz="20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  <a:spcBef>
                <a:spcPts val="830"/>
              </a:spcBef>
            </a:pPr>
            <a:r>
              <a:rPr dirty="0" sz="1400">
                <a:solidFill>
                  <a:srgbClr val="AC761E"/>
                </a:solidFill>
                <a:latin typeface="Arial"/>
                <a:cs typeface="Arial"/>
              </a:rPr>
              <a:t>Tested</a:t>
            </a:r>
            <a:r>
              <a:rPr dirty="0" sz="1400" spc="-90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AC761E"/>
                </a:solidFill>
                <a:latin typeface="Arial"/>
                <a:cs typeface="Arial"/>
              </a:rPr>
              <a:t>5.9</a:t>
            </a:r>
            <a:r>
              <a:rPr dirty="0" sz="1400" spc="-45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AC761E"/>
                </a:solidFill>
                <a:latin typeface="Arial"/>
                <a:cs typeface="Arial"/>
              </a:rPr>
              <a:t>MMCF/D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10515600" y="5095875"/>
            <a:ext cx="781050" cy="685800"/>
            <a:chOff x="10515600" y="5095875"/>
            <a:chExt cx="781050" cy="685800"/>
          </a:xfrm>
        </p:grpSpPr>
        <p:pic>
          <p:nvPicPr>
            <p:cNvPr id="84" name="object 8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515600" y="5095875"/>
              <a:ext cx="781050" cy="685800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0680572" y="5258688"/>
              <a:ext cx="577850" cy="485140"/>
            </a:xfrm>
            <a:custGeom>
              <a:avLst/>
              <a:gdLst/>
              <a:ahLst/>
              <a:cxnLst/>
              <a:rect l="l" t="t" r="r" b="b"/>
              <a:pathLst>
                <a:path w="577850" h="485139">
                  <a:moveTo>
                    <a:pt x="16255" y="0"/>
                  </a:moveTo>
                  <a:lnTo>
                    <a:pt x="0" y="19431"/>
                  </a:lnTo>
                  <a:lnTo>
                    <a:pt x="561085" y="484759"/>
                  </a:lnTo>
                  <a:lnTo>
                    <a:pt x="577595" y="465201"/>
                  </a:lnTo>
                  <a:lnTo>
                    <a:pt x="16255" y="0"/>
                  </a:lnTo>
                  <a:close/>
                </a:path>
              </a:pathLst>
            </a:custGeom>
            <a:solidFill>
              <a:srgbClr val="DAA3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629900" y="5219700"/>
              <a:ext cx="83311" cy="77977"/>
            </a:xfrm>
            <a:prstGeom prst="rect">
              <a:avLst/>
            </a:prstGeom>
          </p:spPr>
        </p:pic>
      </p:grpSp>
      <p:sp>
        <p:nvSpPr>
          <p:cNvPr id="87" name="object 87"/>
          <p:cNvSpPr txBox="1"/>
          <p:nvPr/>
        </p:nvSpPr>
        <p:spPr>
          <a:xfrm>
            <a:off x="11215751" y="5257977"/>
            <a:ext cx="2512695" cy="750570"/>
          </a:xfrm>
          <a:prstGeom prst="rect">
            <a:avLst/>
          </a:prstGeom>
        </p:spPr>
        <p:txBody>
          <a:bodyPr wrap="square" lIns="0" tIns="132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  <a:tabLst>
                <a:tab pos="916940" algn="l"/>
              </a:tabLst>
            </a:pPr>
            <a:r>
              <a:rPr dirty="0" u="heavy" sz="200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	Alapli</a:t>
            </a:r>
            <a:r>
              <a:rPr dirty="0" u="heavy" sz="2000" spc="-10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-</a:t>
            </a:r>
            <a:r>
              <a:rPr dirty="0" u="heavy" sz="2000" spc="-32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2</a:t>
            </a:r>
            <a:r>
              <a:rPr dirty="0" u="heavy" sz="2000" spc="-145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spc="-20" b="1">
                <a:solidFill>
                  <a:srgbClr val="AC761E"/>
                </a:solidFill>
                <a:uFill>
                  <a:solidFill>
                    <a:srgbClr val="DAA31F"/>
                  </a:solidFill>
                </a:uFill>
                <a:latin typeface="Arial"/>
                <a:cs typeface="Arial"/>
              </a:rPr>
              <a:t>Well</a:t>
            </a:r>
            <a:endParaRPr sz="2000">
              <a:latin typeface="Arial"/>
              <a:cs typeface="Arial"/>
            </a:endParaRPr>
          </a:p>
          <a:p>
            <a:pPr marL="996315">
              <a:lnSpc>
                <a:spcPct val="100000"/>
              </a:lnSpc>
              <a:spcBef>
                <a:spcPts val="680"/>
              </a:spcBef>
            </a:pPr>
            <a:r>
              <a:rPr dirty="0" sz="1400" spc="-10">
                <a:solidFill>
                  <a:srgbClr val="AC761E"/>
                </a:solidFill>
                <a:latin typeface="Arial"/>
                <a:cs typeface="Arial"/>
              </a:rPr>
              <a:t>Completed</a:t>
            </a:r>
            <a:r>
              <a:rPr dirty="0" sz="1400" spc="-55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AC761E"/>
                </a:solidFill>
                <a:latin typeface="Arial"/>
                <a:cs typeface="Arial"/>
              </a:rPr>
              <a:t>July</a:t>
            </a:r>
            <a:r>
              <a:rPr dirty="0" sz="1400" spc="-30">
                <a:solidFill>
                  <a:srgbClr val="AC761E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AC761E"/>
                </a:solidFill>
                <a:latin typeface="Arial"/>
                <a:cs typeface="Arial"/>
              </a:rPr>
              <a:t>‘23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0" y="-25"/>
            <a:ext cx="14954250" cy="7744459"/>
            <a:chOff x="0" y="-25"/>
            <a:chExt cx="14954250" cy="7744459"/>
          </a:xfrm>
        </p:grpSpPr>
        <p:pic>
          <p:nvPicPr>
            <p:cNvPr id="89" name="object 8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038850" y="4419600"/>
              <a:ext cx="209169" cy="285623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543675" y="7591425"/>
              <a:ext cx="76200" cy="152400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547687" y="5434075"/>
              <a:ext cx="4457700" cy="0"/>
            </a:xfrm>
            <a:custGeom>
              <a:avLst/>
              <a:gdLst/>
              <a:ahLst/>
              <a:cxnLst/>
              <a:rect l="l" t="t" r="r" b="b"/>
              <a:pathLst>
                <a:path w="4457700" h="0">
                  <a:moveTo>
                    <a:pt x="0" y="0"/>
                  </a:moveTo>
                  <a:lnTo>
                    <a:pt x="4457255" y="0"/>
                  </a:lnTo>
                </a:path>
              </a:pathLst>
            </a:custGeom>
            <a:ln w="25400">
              <a:solidFill>
                <a:srgbClr val="DAA3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10722991" y="7596758"/>
              <a:ext cx="649605" cy="137160"/>
            </a:xfrm>
            <a:custGeom>
              <a:avLst/>
              <a:gdLst/>
              <a:ahLst/>
              <a:cxnLst/>
              <a:rect l="l" t="t" r="r" b="b"/>
              <a:pathLst>
                <a:path w="649604" h="137159">
                  <a:moveTo>
                    <a:pt x="1904" y="0"/>
                  </a:moveTo>
                  <a:lnTo>
                    <a:pt x="0" y="9652"/>
                  </a:lnTo>
                  <a:lnTo>
                    <a:pt x="647826" y="137033"/>
                  </a:lnTo>
                  <a:lnTo>
                    <a:pt x="649604" y="127254"/>
                  </a:lnTo>
                  <a:lnTo>
                    <a:pt x="1904" y="0"/>
                  </a:lnTo>
                  <a:close/>
                </a:path>
              </a:pathLst>
            </a:custGeom>
            <a:solidFill>
              <a:srgbClr val="3736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648950" y="7562850"/>
              <a:ext cx="82169" cy="77343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0" y="-25"/>
              <a:ext cx="723900" cy="1133475"/>
            </a:xfrm>
            <a:custGeom>
              <a:avLst/>
              <a:gdLst/>
              <a:ahLst/>
              <a:cxnLst/>
              <a:rect l="l" t="t" r="r" b="b"/>
              <a:pathLst>
                <a:path w="723900" h="1133475">
                  <a:moveTo>
                    <a:pt x="723900" y="0"/>
                  </a:moveTo>
                  <a:lnTo>
                    <a:pt x="0" y="0"/>
                  </a:lnTo>
                  <a:lnTo>
                    <a:pt x="0" y="1133246"/>
                  </a:lnTo>
                  <a:lnTo>
                    <a:pt x="723900" y="1133246"/>
                  </a:lnTo>
                  <a:lnTo>
                    <a:pt x="723900" y="0"/>
                  </a:lnTo>
                  <a:close/>
                </a:path>
              </a:pathLst>
            </a:custGeom>
            <a:solidFill>
              <a:srgbClr val="FFD4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115300" y="3705225"/>
              <a:ext cx="581025" cy="581025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143875" y="3733800"/>
              <a:ext cx="514350" cy="514350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972300" y="3962400"/>
              <a:ext cx="571500" cy="571500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991350" y="3990975"/>
              <a:ext cx="514350" cy="514350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295900" y="3905250"/>
              <a:ext cx="581025" cy="571500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324475" y="3933825"/>
              <a:ext cx="514350" cy="514350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019925" y="4552950"/>
              <a:ext cx="581025" cy="571500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048500" y="4581525"/>
              <a:ext cx="514350" cy="514350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134600" y="4743450"/>
              <a:ext cx="571500" cy="571500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153650" y="4772025"/>
              <a:ext cx="514350" cy="514350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648575" y="6867525"/>
              <a:ext cx="581025" cy="571500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677150" y="6896100"/>
              <a:ext cx="514350" cy="514350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4573250" y="3600450"/>
              <a:ext cx="381000" cy="381000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733925" y="6962775"/>
              <a:ext cx="581025" cy="57150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762500" y="6991350"/>
              <a:ext cx="514350" cy="514350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867150" y="6800850"/>
              <a:ext cx="571500" cy="571500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886200" y="6829425"/>
              <a:ext cx="514350" cy="514350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277350" y="6105525"/>
              <a:ext cx="571500" cy="571500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296400" y="6134100"/>
              <a:ext cx="514350" cy="514350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0439400" y="6257925"/>
              <a:ext cx="571500" cy="571500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458450" y="6286500"/>
              <a:ext cx="514350" cy="514350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4573250" y="4133850"/>
              <a:ext cx="381000" cy="381000"/>
            </a:xfrm>
            <a:prstGeom prst="rect">
              <a:avLst/>
            </a:prstGeom>
          </p:spPr>
        </p:pic>
      </p:grpSp>
      <p:sp>
        <p:nvSpPr>
          <p:cNvPr id="117" name="object 117"/>
          <p:cNvSpPr txBox="1"/>
          <p:nvPr/>
        </p:nvSpPr>
        <p:spPr>
          <a:xfrm>
            <a:off x="533717" y="4292917"/>
            <a:ext cx="552513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511800" algn="l"/>
              </a:tabLst>
            </a:pPr>
            <a:r>
              <a:rPr dirty="0" u="heavy" sz="2000" spc="-30" b="1">
                <a:solidFill>
                  <a:srgbClr val="575757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Akcakoca</a:t>
            </a:r>
            <a:r>
              <a:rPr dirty="0" u="heavy" sz="2000" spc="-150" b="1">
                <a:solidFill>
                  <a:srgbClr val="575757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spc="-100" b="1">
                <a:solidFill>
                  <a:srgbClr val="575757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Gas</a:t>
            </a:r>
            <a:r>
              <a:rPr dirty="0" u="heavy" sz="2000" spc="-240" b="1">
                <a:solidFill>
                  <a:srgbClr val="575757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spc="-20" b="1">
                <a:solidFill>
                  <a:srgbClr val="575757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Field</a:t>
            </a:r>
            <a:r>
              <a:rPr dirty="0" u="heavy" sz="2000" b="1">
                <a:solidFill>
                  <a:srgbClr val="575757"/>
                </a:solidFill>
                <a:uFill>
                  <a:solidFill>
                    <a:srgbClr val="39396C"/>
                  </a:solidFill>
                </a:uFill>
                <a:latin typeface="Arial"/>
                <a:cs typeface="Arial"/>
              </a:rPr>
              <a:t>	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18" name="object 118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5973425" y="9201150"/>
            <a:ext cx="1647825" cy="600075"/>
          </a:xfrm>
          <a:prstGeom prst="rect">
            <a:avLst/>
          </a:prstGeom>
        </p:spPr>
      </p:pic>
      <p:grpSp>
        <p:nvGrpSpPr>
          <p:cNvPr id="119" name="object 119"/>
          <p:cNvGrpSpPr/>
          <p:nvPr/>
        </p:nvGrpSpPr>
        <p:grpSpPr>
          <a:xfrm>
            <a:off x="504825" y="6934200"/>
            <a:ext cx="7038975" cy="857250"/>
            <a:chOff x="504825" y="6934200"/>
            <a:chExt cx="7038975" cy="857250"/>
          </a:xfrm>
        </p:grpSpPr>
        <p:pic>
          <p:nvPicPr>
            <p:cNvPr id="120" name="object 12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04825" y="7677150"/>
              <a:ext cx="6115050" cy="114300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557212" y="7729473"/>
              <a:ext cx="6029325" cy="19050"/>
            </a:xfrm>
            <a:custGeom>
              <a:avLst/>
              <a:gdLst/>
              <a:ahLst/>
              <a:cxnLst/>
              <a:rect l="l" t="t" r="r" b="b"/>
              <a:pathLst>
                <a:path w="6029325" h="19050">
                  <a:moveTo>
                    <a:pt x="0" y="0"/>
                  </a:moveTo>
                  <a:lnTo>
                    <a:pt x="6029007" y="18796"/>
                  </a:lnTo>
                </a:path>
              </a:pathLst>
            </a:custGeom>
            <a:ln w="12700">
              <a:solidFill>
                <a:srgbClr val="39396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2" name="object 12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972300" y="6934200"/>
              <a:ext cx="571500" cy="571500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991350" y="6962775"/>
              <a:ext cx="514350" cy="514350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6448425" y="7096125"/>
              <a:ext cx="581025" cy="571500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477000" y="7124700"/>
              <a:ext cx="514350" cy="5143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33238" y="9632950"/>
            <a:ext cx="21590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>
                <a:solidFill>
                  <a:srgbClr val="1E304D"/>
                </a:solidFill>
                <a:latin typeface="Arial"/>
                <a:cs typeface="Arial"/>
              </a:rPr>
              <a:t>11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57300" y="828675"/>
            <a:ext cx="17030700" cy="9163050"/>
            <a:chOff x="1257300" y="828675"/>
            <a:chExt cx="17030700" cy="91630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30625" y="8886825"/>
              <a:ext cx="1590675" cy="5524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20050" y="828675"/>
              <a:ext cx="10267950" cy="57435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34475" y="1085850"/>
              <a:ext cx="2228850" cy="54292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00950" y="5019674"/>
              <a:ext cx="10687050" cy="1866900"/>
            </a:xfrm>
            <a:custGeom>
              <a:avLst/>
              <a:gdLst/>
              <a:ahLst/>
              <a:cxnLst/>
              <a:rect l="l" t="t" r="r" b="b"/>
              <a:pathLst>
                <a:path w="10687050" h="1866900">
                  <a:moveTo>
                    <a:pt x="2336292" y="1260068"/>
                  </a:moveTo>
                  <a:lnTo>
                    <a:pt x="285750" y="1260068"/>
                  </a:lnTo>
                  <a:lnTo>
                    <a:pt x="285750" y="1866773"/>
                  </a:lnTo>
                  <a:lnTo>
                    <a:pt x="2336292" y="1866773"/>
                  </a:lnTo>
                  <a:lnTo>
                    <a:pt x="2336292" y="1260068"/>
                  </a:lnTo>
                  <a:close/>
                </a:path>
                <a:path w="10687050" h="1866900">
                  <a:moveTo>
                    <a:pt x="4160520" y="545604"/>
                  </a:moveTo>
                  <a:lnTo>
                    <a:pt x="0" y="545604"/>
                  </a:lnTo>
                  <a:lnTo>
                    <a:pt x="0" y="1247648"/>
                  </a:lnTo>
                  <a:lnTo>
                    <a:pt x="4160520" y="1247648"/>
                  </a:lnTo>
                  <a:lnTo>
                    <a:pt x="4160520" y="545604"/>
                  </a:lnTo>
                  <a:close/>
                </a:path>
                <a:path w="10687050" h="1866900">
                  <a:moveTo>
                    <a:pt x="10687050" y="0"/>
                  </a:moveTo>
                  <a:lnTo>
                    <a:pt x="9711690" y="0"/>
                  </a:lnTo>
                  <a:lnTo>
                    <a:pt x="9711690" y="702056"/>
                  </a:lnTo>
                  <a:lnTo>
                    <a:pt x="10687050" y="702056"/>
                  </a:lnTo>
                  <a:lnTo>
                    <a:pt x="10687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257300" y="4229049"/>
              <a:ext cx="8124825" cy="1228725"/>
            </a:xfrm>
            <a:custGeom>
              <a:avLst/>
              <a:gdLst/>
              <a:ahLst/>
              <a:cxnLst/>
              <a:rect l="l" t="t" r="r" b="b"/>
              <a:pathLst>
                <a:path w="8124825" h="1228725">
                  <a:moveTo>
                    <a:pt x="8124317" y="0"/>
                  </a:moveTo>
                  <a:lnTo>
                    <a:pt x="0" y="0"/>
                  </a:lnTo>
                  <a:lnTo>
                    <a:pt x="0" y="1228648"/>
                  </a:lnTo>
                  <a:lnTo>
                    <a:pt x="8124317" y="1228648"/>
                  </a:lnTo>
                  <a:lnTo>
                    <a:pt x="8124317" y="0"/>
                  </a:lnTo>
                  <a:close/>
                </a:path>
              </a:pathLst>
            </a:custGeom>
            <a:solidFill>
              <a:srgbClr val="C1DFFF">
                <a:alpha val="85096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00800" y="6048375"/>
              <a:ext cx="4600575" cy="3943350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89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dirty="0" spc="-80">
                <a:solidFill>
                  <a:srgbClr val="39396C"/>
                </a:solidFill>
              </a:rPr>
              <a:t>Technical</a:t>
            </a:r>
            <a:r>
              <a:rPr dirty="0" spc="-280">
                <a:solidFill>
                  <a:srgbClr val="39396C"/>
                </a:solidFill>
              </a:rPr>
              <a:t> </a:t>
            </a:r>
            <a:r>
              <a:rPr dirty="0" spc="-10">
                <a:solidFill>
                  <a:srgbClr val="39396C"/>
                </a:solidFill>
              </a:rPr>
              <a:t>Capabilities</a:t>
            </a:r>
          </a:p>
          <a:p>
            <a:pPr marL="44450">
              <a:lnSpc>
                <a:spcPct val="100000"/>
              </a:lnSpc>
              <a:spcBef>
                <a:spcPts val="620"/>
              </a:spcBef>
            </a:pPr>
            <a:r>
              <a:rPr dirty="0" sz="2400" spc="-10">
                <a:solidFill>
                  <a:srgbClr val="A6A6A6"/>
                </a:solidFill>
              </a:rPr>
              <a:t>Trillion</a:t>
            </a:r>
            <a:r>
              <a:rPr dirty="0" sz="2400" spc="-125">
                <a:solidFill>
                  <a:srgbClr val="A6A6A6"/>
                </a:solidFill>
              </a:rPr>
              <a:t> </a:t>
            </a:r>
            <a:r>
              <a:rPr dirty="0" sz="2400" spc="-35">
                <a:solidFill>
                  <a:srgbClr val="A6A6A6"/>
                </a:solidFill>
              </a:rPr>
              <a:t>is</a:t>
            </a:r>
            <a:r>
              <a:rPr dirty="0" sz="2400" spc="-165">
                <a:solidFill>
                  <a:srgbClr val="A6A6A6"/>
                </a:solidFill>
              </a:rPr>
              <a:t> </a:t>
            </a:r>
            <a:r>
              <a:rPr dirty="0" sz="2400">
                <a:solidFill>
                  <a:srgbClr val="A6A6A6"/>
                </a:solidFill>
              </a:rPr>
              <a:t>an</a:t>
            </a:r>
            <a:r>
              <a:rPr dirty="0" sz="2400" spc="-145">
                <a:solidFill>
                  <a:srgbClr val="A6A6A6"/>
                </a:solidFill>
              </a:rPr>
              <a:t> </a:t>
            </a:r>
            <a:r>
              <a:rPr dirty="0" sz="2400" spc="-40">
                <a:solidFill>
                  <a:srgbClr val="A6A6A6"/>
                </a:solidFill>
              </a:rPr>
              <a:t>experienced</a:t>
            </a:r>
            <a:r>
              <a:rPr dirty="0" sz="2400" spc="-114">
                <a:solidFill>
                  <a:srgbClr val="A6A6A6"/>
                </a:solidFill>
              </a:rPr>
              <a:t> </a:t>
            </a:r>
            <a:r>
              <a:rPr dirty="0" sz="2400" spc="-40">
                <a:solidFill>
                  <a:srgbClr val="A6A6A6"/>
                </a:solidFill>
              </a:rPr>
              <a:t>offshore</a:t>
            </a:r>
            <a:r>
              <a:rPr dirty="0" sz="2400" spc="-90">
                <a:solidFill>
                  <a:srgbClr val="A6A6A6"/>
                </a:solidFill>
              </a:rPr>
              <a:t> </a:t>
            </a:r>
            <a:r>
              <a:rPr dirty="0" sz="2400" spc="-10">
                <a:solidFill>
                  <a:srgbClr val="A6A6A6"/>
                </a:solidFill>
              </a:rPr>
              <a:t>operator</a:t>
            </a:r>
            <a:endParaRPr sz="2400"/>
          </a:p>
        </p:txBody>
      </p:sp>
      <p:sp>
        <p:nvSpPr>
          <p:cNvPr id="11" name="object 11"/>
          <p:cNvSpPr/>
          <p:nvPr/>
        </p:nvSpPr>
        <p:spPr>
          <a:xfrm>
            <a:off x="0" y="-25"/>
            <a:ext cx="723900" cy="1133475"/>
          </a:xfrm>
          <a:custGeom>
            <a:avLst/>
            <a:gdLst/>
            <a:ahLst/>
            <a:cxnLst/>
            <a:rect l="l" t="t" r="r" b="b"/>
            <a:pathLst>
              <a:path w="723900" h="1133475">
                <a:moveTo>
                  <a:pt x="723900" y="0"/>
                </a:moveTo>
                <a:lnTo>
                  <a:pt x="0" y="0"/>
                </a:lnTo>
                <a:lnTo>
                  <a:pt x="0" y="1133246"/>
                </a:lnTo>
                <a:lnTo>
                  <a:pt x="723900" y="1133246"/>
                </a:lnTo>
                <a:lnTo>
                  <a:pt x="72390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983932" y="1951037"/>
            <a:ext cx="6637655" cy="3261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Char char="•"/>
              <a:tabLst>
                <a:tab pos="354965" algn="l"/>
              </a:tabLst>
            </a:pP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Offshore</a:t>
            </a:r>
            <a:r>
              <a:rPr dirty="0" sz="2400" spc="-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snubbing</a:t>
            </a:r>
            <a:r>
              <a:rPr dirty="0" sz="2400" spc="-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40" b="1">
                <a:solidFill>
                  <a:srgbClr val="39396C"/>
                </a:solidFill>
                <a:latin typeface="Arial"/>
                <a:cs typeface="Arial"/>
              </a:rPr>
              <a:t>rigless</a:t>
            </a:r>
            <a:r>
              <a:rPr dirty="0" sz="2400" spc="-12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workovers</a:t>
            </a:r>
            <a:r>
              <a:rPr dirty="0" sz="2400" spc="-11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39396C"/>
                </a:solidFill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  <a:spcBef>
                <a:spcPts val="50"/>
              </a:spcBef>
            </a:pPr>
            <a:r>
              <a:rPr dirty="0" sz="2400" spc="-10" b="1">
                <a:solidFill>
                  <a:srgbClr val="39396C"/>
                </a:solidFill>
                <a:latin typeface="Arial"/>
                <a:cs typeface="Arial"/>
              </a:rPr>
              <a:t>recompletions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ts val="2865"/>
              </a:lnSpc>
              <a:spcBef>
                <a:spcPts val="1175"/>
              </a:spcBef>
              <a:buClr>
                <a:srgbClr val="000000"/>
              </a:buClr>
              <a:buFont typeface="Arial"/>
              <a:buChar char="•"/>
              <a:tabLst>
                <a:tab pos="354965" algn="l"/>
              </a:tabLst>
            </a:pPr>
            <a:r>
              <a:rPr dirty="0" sz="2400" spc="-65" b="1">
                <a:solidFill>
                  <a:srgbClr val="39396C"/>
                </a:solidFill>
                <a:latin typeface="Arial"/>
                <a:cs typeface="Arial"/>
              </a:rPr>
              <a:t>Up</a:t>
            </a:r>
            <a:r>
              <a:rPr dirty="0" sz="2400" spc="-17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2400" spc="-17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9396C"/>
                </a:solidFill>
                <a:latin typeface="Arial"/>
                <a:cs typeface="Arial"/>
              </a:rPr>
              <a:t>3km</a:t>
            </a:r>
            <a:r>
              <a:rPr dirty="0" sz="2400" spc="-15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60">
                <a:solidFill>
                  <a:srgbClr val="39396C"/>
                </a:solidFill>
                <a:latin typeface="Arial"/>
                <a:cs typeface="Arial"/>
              </a:rPr>
              <a:t>drilling</a:t>
            </a:r>
            <a:r>
              <a:rPr dirty="0" sz="2400" spc="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distance</a:t>
            </a:r>
            <a:r>
              <a:rPr dirty="0" sz="2400" spc="-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50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r>
              <a:rPr dirty="0" sz="2400" spc="-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50">
                <a:solidFill>
                  <a:srgbClr val="39396C"/>
                </a:solidFill>
                <a:latin typeface="Arial"/>
                <a:cs typeface="Arial"/>
              </a:rPr>
              <a:t>platform</a:t>
            </a:r>
            <a:r>
              <a:rPr dirty="0" sz="2400" spc="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55">
                <a:solidFill>
                  <a:srgbClr val="39396C"/>
                </a:solidFill>
                <a:latin typeface="Arial"/>
                <a:cs typeface="Arial"/>
              </a:rPr>
              <a:t>to</a:t>
            </a:r>
            <a:endParaRPr sz="2400">
              <a:latin typeface="Arial"/>
              <a:cs typeface="Arial"/>
            </a:endParaRPr>
          </a:p>
          <a:p>
            <a:pPr marL="354965">
              <a:lnSpc>
                <a:spcPts val="2865"/>
              </a:lnSpc>
            </a:pPr>
            <a:r>
              <a:rPr dirty="0" sz="2400" spc="-10">
                <a:solidFill>
                  <a:srgbClr val="39396C"/>
                </a:solidFill>
                <a:latin typeface="Arial"/>
                <a:cs typeface="Arial"/>
              </a:rPr>
              <a:t>structure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25"/>
              </a:spcBef>
            </a:pPr>
            <a:endParaRPr sz="2400">
              <a:latin typeface="Arial"/>
              <a:cs typeface="Arial"/>
            </a:endParaRPr>
          </a:p>
          <a:p>
            <a:pPr marL="1613535" marR="5080" indent="320040">
              <a:lnSpc>
                <a:spcPts val="2850"/>
              </a:lnSpc>
            </a:pP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6</a:t>
            </a:r>
            <a:r>
              <a:rPr dirty="0" sz="2400" spc="-6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25" b="1">
                <a:solidFill>
                  <a:srgbClr val="39396C"/>
                </a:solidFill>
                <a:latin typeface="Arial"/>
                <a:cs typeface="Arial"/>
              </a:rPr>
              <a:t>new</a:t>
            </a:r>
            <a:r>
              <a:rPr dirty="0" sz="2400" spc="-16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9396C"/>
                </a:solidFill>
                <a:latin typeface="Arial"/>
                <a:cs typeface="Arial"/>
              </a:rPr>
              <a:t>long-</a:t>
            </a:r>
            <a:r>
              <a:rPr dirty="0" sz="2400" spc="-45" b="1">
                <a:solidFill>
                  <a:srgbClr val="39396C"/>
                </a:solidFill>
                <a:latin typeface="Arial"/>
                <a:cs typeface="Arial"/>
              </a:rPr>
              <a:t>reach</a:t>
            </a:r>
            <a:r>
              <a:rPr dirty="0" sz="2400" spc="-14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wells</a:t>
            </a:r>
            <a:r>
              <a:rPr dirty="0" sz="2400" spc="-9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9396C"/>
                </a:solidFill>
                <a:latin typeface="Arial"/>
                <a:cs typeface="Arial"/>
              </a:rPr>
              <a:t>opened </a:t>
            </a:r>
            <a:r>
              <a:rPr dirty="0" sz="2400" spc="-25" b="1">
                <a:solidFill>
                  <a:srgbClr val="39396C"/>
                </a:solidFill>
                <a:latin typeface="Arial"/>
                <a:cs typeface="Arial"/>
              </a:rPr>
              <a:t>new</a:t>
            </a:r>
            <a:r>
              <a:rPr dirty="0" sz="2400" spc="-22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pay</a:t>
            </a:r>
            <a:r>
              <a:rPr dirty="0" sz="2400" spc="-7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zones</a:t>
            </a:r>
            <a:r>
              <a:rPr dirty="0" sz="2400" spc="22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40" b="1">
                <a:solidFill>
                  <a:srgbClr val="39396C"/>
                </a:solidFill>
                <a:latin typeface="Arial"/>
                <a:cs typeface="Arial"/>
              </a:rPr>
              <a:t>3km</a:t>
            </a:r>
            <a:r>
              <a:rPr dirty="0" sz="2400" spc="-19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r>
              <a:rPr dirty="0" sz="2400" spc="-18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9396C"/>
                </a:solidFill>
                <a:latin typeface="Arial"/>
                <a:cs typeface="Arial"/>
              </a:rPr>
              <a:t>platforms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652375" y="214566"/>
            <a:ext cx="492887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-100" b="1">
                <a:solidFill>
                  <a:srgbClr val="39396C"/>
                </a:solidFill>
                <a:latin typeface="Arial"/>
                <a:cs typeface="Arial"/>
              </a:rPr>
              <a:t>SASB</a:t>
            </a:r>
            <a:r>
              <a:rPr dirty="0" sz="2150" spc="-23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-105" b="1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2150" spc="-16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39396C"/>
                </a:solidFill>
                <a:latin typeface="Arial"/>
                <a:cs typeface="Arial"/>
              </a:rPr>
              <a:t>development</a:t>
            </a:r>
            <a:r>
              <a:rPr dirty="0" sz="2150" spc="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39396C"/>
                </a:solidFill>
                <a:latin typeface="Arial"/>
                <a:cs typeface="Arial"/>
              </a:rPr>
              <a:t>offshore</a:t>
            </a:r>
            <a:r>
              <a:rPr dirty="0" sz="2150" spc="114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-25" b="1">
                <a:solidFill>
                  <a:srgbClr val="39396C"/>
                </a:solidFill>
                <a:latin typeface="Arial"/>
                <a:cs typeface="Arial"/>
              </a:rPr>
              <a:t>map</a:t>
            </a:r>
            <a:endParaRPr sz="215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066800" y="4724400"/>
            <a:ext cx="15497175" cy="5238750"/>
            <a:chOff x="1066800" y="4724400"/>
            <a:chExt cx="15497175" cy="523875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6800" y="6115050"/>
              <a:ext cx="4791075" cy="38481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610975" y="6200775"/>
              <a:ext cx="4953000" cy="376237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848225" y="4724399"/>
              <a:ext cx="5324475" cy="1333500"/>
            </a:xfrm>
            <a:custGeom>
              <a:avLst/>
              <a:gdLst/>
              <a:ahLst/>
              <a:cxnLst/>
              <a:rect l="l" t="t" r="r" b="b"/>
              <a:pathLst>
                <a:path w="5324475" h="1333500">
                  <a:moveTo>
                    <a:pt x="228600" y="1103249"/>
                  </a:moveTo>
                  <a:lnTo>
                    <a:pt x="152400" y="1103249"/>
                  </a:lnTo>
                  <a:lnTo>
                    <a:pt x="152400" y="613664"/>
                  </a:lnTo>
                  <a:lnTo>
                    <a:pt x="76200" y="613664"/>
                  </a:lnTo>
                  <a:lnTo>
                    <a:pt x="76200" y="1103249"/>
                  </a:lnTo>
                  <a:lnTo>
                    <a:pt x="0" y="1103249"/>
                  </a:lnTo>
                  <a:lnTo>
                    <a:pt x="114300" y="1333373"/>
                  </a:lnTo>
                  <a:lnTo>
                    <a:pt x="228600" y="1103249"/>
                  </a:lnTo>
                  <a:close/>
                </a:path>
                <a:path w="5324475" h="1333500">
                  <a:moveTo>
                    <a:pt x="5324221" y="115062"/>
                  </a:moveTo>
                  <a:lnTo>
                    <a:pt x="5095621" y="0"/>
                  </a:lnTo>
                  <a:lnTo>
                    <a:pt x="5095621" y="76708"/>
                  </a:lnTo>
                  <a:lnTo>
                    <a:pt x="4182491" y="76708"/>
                  </a:lnTo>
                  <a:lnTo>
                    <a:pt x="4182491" y="153416"/>
                  </a:lnTo>
                  <a:lnTo>
                    <a:pt x="5095621" y="153416"/>
                  </a:lnTo>
                  <a:lnTo>
                    <a:pt x="5095621" y="230124"/>
                  </a:lnTo>
                  <a:lnTo>
                    <a:pt x="5324221" y="115062"/>
                  </a:lnTo>
                  <a:close/>
                </a:path>
              </a:pathLst>
            </a:custGeom>
            <a:solidFill>
              <a:srgbClr val="C8E3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33238" y="9632950"/>
            <a:ext cx="21590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>
                <a:solidFill>
                  <a:srgbClr val="1E304D"/>
                </a:solidFill>
                <a:latin typeface="Arial"/>
                <a:cs typeface="Arial"/>
              </a:rPr>
              <a:t>12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86575" y="1485900"/>
            <a:ext cx="11401425" cy="541972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-25"/>
            <a:ext cx="723900" cy="1133475"/>
          </a:xfrm>
          <a:custGeom>
            <a:avLst/>
            <a:gdLst/>
            <a:ahLst/>
            <a:cxnLst/>
            <a:rect l="l" t="t" r="r" b="b"/>
            <a:pathLst>
              <a:path w="723900" h="1133475">
                <a:moveTo>
                  <a:pt x="723900" y="0"/>
                </a:moveTo>
                <a:lnTo>
                  <a:pt x="0" y="0"/>
                </a:lnTo>
                <a:lnTo>
                  <a:pt x="0" y="1133246"/>
                </a:lnTo>
                <a:lnTo>
                  <a:pt x="723900" y="1133246"/>
                </a:lnTo>
                <a:lnTo>
                  <a:pt x="72390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097250" y="561975"/>
            <a:ext cx="1600200" cy="55245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2525" y="5153025"/>
            <a:ext cx="5438775" cy="446722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795891" y="982916"/>
            <a:ext cx="552005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Trillion’s</a:t>
            </a:r>
            <a:r>
              <a:rPr dirty="0" sz="2400" spc="-14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9396C"/>
                </a:solidFill>
                <a:latin typeface="Arial"/>
                <a:cs typeface="Arial"/>
              </a:rPr>
              <a:t>Akcakoca</a:t>
            </a:r>
            <a:r>
              <a:rPr dirty="0" sz="2400" spc="-14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Platform</a:t>
            </a:r>
            <a:r>
              <a:rPr dirty="0" sz="2400" spc="-12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50" b="1">
                <a:solidFill>
                  <a:srgbClr val="39396C"/>
                </a:solidFill>
                <a:latin typeface="Arial"/>
                <a:cs typeface="Arial"/>
              </a:rPr>
              <a:t>(3D</a:t>
            </a:r>
            <a:r>
              <a:rPr dirty="0" sz="2400" spc="-114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9396C"/>
                </a:solidFill>
                <a:latin typeface="Arial"/>
                <a:cs typeface="Arial"/>
              </a:rPr>
              <a:t>view)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468350" y="1914525"/>
            <a:ext cx="4819650" cy="1228725"/>
          </a:xfrm>
          <a:prstGeom prst="rect">
            <a:avLst/>
          </a:prstGeom>
          <a:solidFill>
            <a:srgbClr val="C1DFFF">
              <a:alpha val="85096"/>
            </a:srgbClr>
          </a:solidFill>
        </p:spPr>
        <p:txBody>
          <a:bodyPr wrap="square" lIns="0" tIns="235585" rIns="0" bIns="0" rtlCol="0" vert="horz">
            <a:spAutoFit/>
          </a:bodyPr>
          <a:lstStyle/>
          <a:p>
            <a:pPr marL="909955" marR="427355" indent="-315595">
              <a:lnSpc>
                <a:spcPct val="101899"/>
              </a:lnSpc>
              <a:spcBef>
                <a:spcPts val="1855"/>
              </a:spcBef>
            </a:pPr>
            <a:r>
              <a:rPr dirty="0" sz="2150" b="1">
                <a:solidFill>
                  <a:srgbClr val="39396C"/>
                </a:solidFill>
                <a:latin typeface="Arial"/>
                <a:cs typeface="Arial"/>
              </a:rPr>
              <a:t>Directional</a:t>
            </a:r>
            <a:r>
              <a:rPr dirty="0" sz="2150" spc="9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b="1">
                <a:solidFill>
                  <a:srgbClr val="39396C"/>
                </a:solidFill>
                <a:latin typeface="Arial"/>
                <a:cs typeface="Arial"/>
              </a:rPr>
              <a:t>Drilling</a:t>
            </a:r>
            <a:r>
              <a:rPr dirty="0" sz="2150" spc="15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-10" b="1">
                <a:solidFill>
                  <a:srgbClr val="39396C"/>
                </a:solidFill>
                <a:latin typeface="Arial"/>
                <a:cs typeface="Arial"/>
              </a:rPr>
              <a:t>accesses </a:t>
            </a:r>
            <a:r>
              <a:rPr dirty="0" sz="2150" b="1">
                <a:solidFill>
                  <a:srgbClr val="39396C"/>
                </a:solidFill>
                <a:latin typeface="Arial"/>
                <a:cs typeface="Arial"/>
              </a:rPr>
              <a:t>new</a:t>
            </a:r>
            <a:r>
              <a:rPr dirty="0" sz="2150" spc="-7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-10" b="1">
                <a:solidFill>
                  <a:srgbClr val="39396C"/>
                </a:solidFill>
                <a:latin typeface="Arial"/>
                <a:cs typeface="Arial"/>
              </a:rPr>
              <a:t>stranded</a:t>
            </a:r>
            <a:r>
              <a:rPr dirty="0" sz="2150" spc="-8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150" spc="-10" b="1">
                <a:solidFill>
                  <a:srgbClr val="39396C"/>
                </a:solidFill>
                <a:latin typeface="Arial"/>
                <a:cs typeface="Arial"/>
              </a:rPr>
              <a:t>reservoirs</a:t>
            </a:r>
            <a:endParaRPr sz="2150">
              <a:latin typeface="Arial"/>
              <a:cs typeface="Arial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89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dirty="0" spc="-80">
                <a:solidFill>
                  <a:srgbClr val="39396C"/>
                </a:solidFill>
              </a:rPr>
              <a:t>Technical</a:t>
            </a:r>
            <a:r>
              <a:rPr dirty="0" spc="-280">
                <a:solidFill>
                  <a:srgbClr val="39396C"/>
                </a:solidFill>
              </a:rPr>
              <a:t> </a:t>
            </a:r>
            <a:r>
              <a:rPr dirty="0" spc="-10">
                <a:solidFill>
                  <a:srgbClr val="39396C"/>
                </a:solidFill>
              </a:rPr>
              <a:t>Capabilities</a:t>
            </a:r>
          </a:p>
          <a:p>
            <a:pPr marL="44450">
              <a:lnSpc>
                <a:spcPct val="100000"/>
              </a:lnSpc>
              <a:spcBef>
                <a:spcPts val="620"/>
              </a:spcBef>
            </a:pPr>
            <a:r>
              <a:rPr dirty="0" sz="2400" spc="-10">
                <a:solidFill>
                  <a:srgbClr val="A6A6A6"/>
                </a:solidFill>
              </a:rPr>
              <a:t>Trillion</a:t>
            </a:r>
            <a:r>
              <a:rPr dirty="0" sz="2400" spc="-125">
                <a:solidFill>
                  <a:srgbClr val="A6A6A6"/>
                </a:solidFill>
              </a:rPr>
              <a:t> </a:t>
            </a:r>
            <a:r>
              <a:rPr dirty="0" sz="2400" spc="-35">
                <a:solidFill>
                  <a:srgbClr val="A6A6A6"/>
                </a:solidFill>
              </a:rPr>
              <a:t>is</a:t>
            </a:r>
            <a:r>
              <a:rPr dirty="0" sz="2400" spc="-165">
                <a:solidFill>
                  <a:srgbClr val="A6A6A6"/>
                </a:solidFill>
              </a:rPr>
              <a:t> </a:t>
            </a:r>
            <a:r>
              <a:rPr dirty="0" sz="2400">
                <a:solidFill>
                  <a:srgbClr val="A6A6A6"/>
                </a:solidFill>
              </a:rPr>
              <a:t>an</a:t>
            </a:r>
            <a:r>
              <a:rPr dirty="0" sz="2400" spc="-145">
                <a:solidFill>
                  <a:srgbClr val="A6A6A6"/>
                </a:solidFill>
              </a:rPr>
              <a:t> </a:t>
            </a:r>
            <a:r>
              <a:rPr dirty="0" sz="2400" spc="-40">
                <a:solidFill>
                  <a:srgbClr val="A6A6A6"/>
                </a:solidFill>
              </a:rPr>
              <a:t>experienced</a:t>
            </a:r>
            <a:r>
              <a:rPr dirty="0" sz="2400" spc="-114">
                <a:solidFill>
                  <a:srgbClr val="A6A6A6"/>
                </a:solidFill>
              </a:rPr>
              <a:t> </a:t>
            </a:r>
            <a:r>
              <a:rPr dirty="0" sz="2400" spc="-40">
                <a:solidFill>
                  <a:srgbClr val="A6A6A6"/>
                </a:solidFill>
              </a:rPr>
              <a:t>offshore</a:t>
            </a:r>
            <a:r>
              <a:rPr dirty="0" sz="2400" spc="-90">
                <a:solidFill>
                  <a:srgbClr val="A6A6A6"/>
                </a:solidFill>
              </a:rPr>
              <a:t> </a:t>
            </a:r>
            <a:r>
              <a:rPr dirty="0" sz="2400" spc="-10">
                <a:solidFill>
                  <a:srgbClr val="A6A6A6"/>
                </a:solidFill>
              </a:rPr>
              <a:t>operator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983297" y="1951037"/>
            <a:ext cx="5214620" cy="43008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55600" marR="5080" indent="-343535">
              <a:lnSpc>
                <a:spcPct val="100299"/>
              </a:lnSpc>
              <a:spcBef>
                <a:spcPts val="90"/>
              </a:spcBef>
              <a:buClr>
                <a:srgbClr val="000000"/>
              </a:buClr>
              <a:buChar char="•"/>
              <a:tabLst>
                <a:tab pos="355600" algn="l"/>
              </a:tabLst>
            </a:pP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Advanced</a:t>
            </a:r>
            <a:r>
              <a:rPr dirty="0" sz="2400" spc="1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75" b="1">
                <a:solidFill>
                  <a:srgbClr val="39396C"/>
                </a:solidFill>
                <a:latin typeface="Arial"/>
                <a:cs typeface="Arial"/>
              </a:rPr>
              <a:t>multi-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lateral</a:t>
            </a:r>
            <a:r>
              <a:rPr dirty="0" sz="2400" spc="3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drilling</a:t>
            </a:r>
            <a:r>
              <a:rPr dirty="0" sz="2400" spc="3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39396C"/>
                </a:solidFill>
                <a:latin typeface="Arial"/>
                <a:cs typeface="Arial"/>
              </a:rPr>
              <a:t>for </a:t>
            </a:r>
            <a:r>
              <a:rPr dirty="0" sz="2400" spc="-10">
                <a:solidFill>
                  <a:srgbClr val="39396C"/>
                </a:solidFill>
                <a:latin typeface="Arial"/>
                <a:cs typeface="Arial"/>
              </a:rPr>
              <a:t>enhanced</a:t>
            </a:r>
            <a:r>
              <a:rPr dirty="0" sz="2400" spc="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production</a:t>
            </a:r>
            <a:r>
              <a:rPr dirty="0" sz="2400" spc="1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2400" spc="1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9396C"/>
                </a:solidFill>
                <a:latin typeface="Arial"/>
                <a:cs typeface="Arial"/>
              </a:rPr>
              <a:t>mature </a:t>
            </a: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offshore</a:t>
            </a:r>
            <a:r>
              <a:rPr dirty="0" sz="2400" spc="22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9396C"/>
                </a:solidFill>
                <a:latin typeface="Arial"/>
                <a:cs typeface="Arial"/>
              </a:rPr>
              <a:t>fields</a:t>
            </a:r>
            <a:endParaRPr sz="2400">
              <a:latin typeface="Arial"/>
              <a:cs typeface="Arial"/>
            </a:endParaRPr>
          </a:p>
          <a:p>
            <a:pPr marL="355600" marR="180340" indent="-343535">
              <a:lnSpc>
                <a:spcPct val="100299"/>
              </a:lnSpc>
              <a:spcBef>
                <a:spcPts val="1170"/>
              </a:spcBef>
              <a:buClr>
                <a:srgbClr val="000000"/>
              </a:buClr>
              <a:buChar char="•"/>
              <a:tabLst>
                <a:tab pos="355600" algn="l"/>
              </a:tabLst>
            </a:pP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Offshore</a:t>
            </a:r>
            <a:r>
              <a:rPr dirty="0" sz="2400" spc="-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artificial</a:t>
            </a:r>
            <a:r>
              <a:rPr dirty="0" sz="2400" spc="6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80" b="1">
                <a:solidFill>
                  <a:srgbClr val="39396C"/>
                </a:solidFill>
                <a:latin typeface="Arial"/>
                <a:cs typeface="Arial"/>
              </a:rPr>
              <a:t>lift</a:t>
            </a:r>
            <a:r>
              <a:rPr dirty="0" sz="2400" spc="5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40">
                <a:solidFill>
                  <a:srgbClr val="39396C"/>
                </a:solidFill>
                <a:latin typeface="Arial"/>
                <a:cs typeface="Arial"/>
              </a:rPr>
              <a:t>(gas</a:t>
            </a:r>
            <a:r>
              <a:rPr dirty="0" sz="2400" spc="-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120">
                <a:solidFill>
                  <a:srgbClr val="39396C"/>
                </a:solidFill>
                <a:latin typeface="Arial"/>
                <a:cs typeface="Arial"/>
              </a:rPr>
              <a:t>lift</a:t>
            </a:r>
            <a:r>
              <a:rPr dirty="0" sz="2400" spc="16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39396C"/>
                </a:solidFill>
                <a:latin typeface="Arial"/>
                <a:cs typeface="Arial"/>
              </a:rPr>
              <a:t>and </a:t>
            </a: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pumps)</a:t>
            </a:r>
            <a:r>
              <a:rPr dirty="0" sz="2400" spc="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in</a:t>
            </a:r>
            <a:r>
              <a:rPr dirty="0" sz="2400" spc="1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highly</a:t>
            </a:r>
            <a:r>
              <a:rPr dirty="0" sz="2400" spc="-6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deviated</a:t>
            </a:r>
            <a:r>
              <a:rPr dirty="0" sz="2400" spc="-4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39396C"/>
                </a:solidFill>
                <a:latin typeface="Arial"/>
                <a:cs typeface="Arial"/>
              </a:rPr>
              <a:t>wells </a:t>
            </a:r>
            <a:r>
              <a:rPr dirty="0" sz="2400" spc="-25">
                <a:solidFill>
                  <a:srgbClr val="39396C"/>
                </a:solidFill>
                <a:latin typeface="Arial"/>
                <a:cs typeface="Arial"/>
              </a:rPr>
              <a:t>(S/J</a:t>
            </a:r>
            <a:r>
              <a:rPr dirty="0" sz="2400" spc="-1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9396C"/>
                </a:solidFill>
                <a:latin typeface="Arial"/>
                <a:cs typeface="Arial"/>
              </a:rPr>
              <a:t>shaped)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15"/>
              </a:spcBef>
            </a:pPr>
            <a:endParaRPr sz="2400">
              <a:latin typeface="Arial"/>
              <a:cs typeface="Arial"/>
            </a:endParaRPr>
          </a:p>
          <a:p>
            <a:pPr marL="1889760">
              <a:lnSpc>
                <a:spcPct val="100000"/>
              </a:lnSpc>
            </a:pP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Offshore </a:t>
            </a:r>
            <a:r>
              <a:rPr dirty="0" sz="2400" spc="40">
                <a:solidFill>
                  <a:srgbClr val="39396C"/>
                </a:solidFill>
                <a:latin typeface="Arial"/>
                <a:cs typeface="Arial"/>
              </a:rPr>
              <a:t>platform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70"/>
              </a:spcBef>
            </a:pPr>
            <a:endParaRPr sz="2400">
              <a:latin typeface="Arial"/>
              <a:cs typeface="Arial"/>
            </a:endParaRPr>
          </a:p>
          <a:p>
            <a:pPr marL="2555240">
              <a:lnSpc>
                <a:spcPct val="100000"/>
              </a:lnSpc>
            </a:pP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Shallow</a:t>
            </a:r>
            <a:r>
              <a:rPr dirty="0" sz="2400" spc="-10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39396C"/>
                </a:solidFill>
                <a:latin typeface="Arial"/>
                <a:cs typeface="Arial"/>
              </a:rPr>
              <a:t>water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83906" y="7478974"/>
            <a:ext cx="6395720" cy="187198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Multilateral</a:t>
            </a:r>
            <a:r>
              <a:rPr dirty="0" sz="2400" spc="2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Horizontal</a:t>
            </a:r>
            <a:r>
              <a:rPr dirty="0" sz="2400" spc="2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Completion</a:t>
            </a:r>
            <a:r>
              <a:rPr dirty="0" sz="2400" spc="3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39396C"/>
                </a:solidFill>
                <a:latin typeface="Arial"/>
                <a:cs typeface="Arial"/>
              </a:rPr>
              <a:t>Wells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-10" b="1">
                <a:solidFill>
                  <a:srgbClr val="39396C"/>
                </a:solidFill>
                <a:latin typeface="Arial"/>
                <a:cs typeface="Arial"/>
              </a:rPr>
              <a:t>up</a:t>
            </a:r>
            <a:r>
              <a:rPr dirty="0" sz="2000" spc="-11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2000" spc="-10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3km</a:t>
            </a:r>
            <a:r>
              <a:rPr dirty="0" sz="2000" spc="-14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r>
              <a:rPr dirty="0" sz="2000" spc="-14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the</a:t>
            </a:r>
            <a:r>
              <a:rPr dirty="0" sz="2000" spc="-10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platform</a:t>
            </a:r>
            <a:r>
              <a:rPr dirty="0" sz="2000" spc="-9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for</a:t>
            </a:r>
            <a:r>
              <a:rPr dirty="0" sz="2000" spc="-8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oil</a:t>
            </a:r>
            <a:r>
              <a:rPr dirty="0" sz="2000" spc="-2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and</a:t>
            </a:r>
            <a:r>
              <a:rPr dirty="0" sz="2000" spc="-8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60" b="1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2000" spc="-16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39396C"/>
                </a:solidFill>
                <a:latin typeface="Arial"/>
                <a:cs typeface="Arial"/>
              </a:rPr>
              <a:t>pay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75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ts val="2870"/>
              </a:lnSpc>
            </a:pPr>
            <a:r>
              <a:rPr dirty="0" sz="2400" spc="-25">
                <a:solidFill>
                  <a:srgbClr val="39396C"/>
                </a:solidFill>
                <a:latin typeface="Arial"/>
                <a:cs typeface="Arial"/>
              </a:rPr>
              <a:t>“S”</a:t>
            </a:r>
            <a:r>
              <a:rPr dirty="0" sz="2400" spc="-1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50">
                <a:solidFill>
                  <a:srgbClr val="39396C"/>
                </a:solidFill>
                <a:latin typeface="Arial"/>
                <a:cs typeface="Arial"/>
              </a:rPr>
              <a:t>Shaped</a:t>
            </a:r>
            <a:r>
              <a:rPr dirty="0" sz="2400" spc="-11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39396C"/>
                </a:solidFill>
                <a:latin typeface="Arial"/>
                <a:cs typeface="Arial"/>
              </a:rPr>
              <a:t>Wells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390"/>
              </a:lnSpc>
            </a:pPr>
            <a:r>
              <a:rPr dirty="0" sz="2000" spc="-45" b="1">
                <a:solidFill>
                  <a:srgbClr val="39396C"/>
                </a:solidFill>
                <a:latin typeface="Arial"/>
                <a:cs typeface="Arial"/>
              </a:rPr>
              <a:t>used</a:t>
            </a:r>
            <a:r>
              <a:rPr dirty="0" sz="2000" spc="-17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2000" spc="-90" b="1">
                <a:solidFill>
                  <a:srgbClr val="39396C"/>
                </a:solidFill>
                <a:latin typeface="Arial"/>
                <a:cs typeface="Arial"/>
              </a:rPr>
              <a:t> access</a:t>
            </a:r>
            <a:r>
              <a:rPr dirty="0" sz="2000" spc="-19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39396C"/>
                </a:solidFill>
                <a:latin typeface="Arial"/>
                <a:cs typeface="Arial"/>
              </a:rPr>
              <a:t>stacked</a:t>
            </a:r>
            <a:r>
              <a:rPr dirty="0" sz="2000" spc="-8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pay</a:t>
            </a:r>
            <a:r>
              <a:rPr dirty="0" sz="2000" spc="-5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out</a:t>
            </a:r>
            <a:r>
              <a:rPr dirty="0" sz="2000" spc="-10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of</a:t>
            </a:r>
            <a:r>
              <a:rPr dirty="0" sz="2000" spc="-5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39396C"/>
                </a:solidFill>
                <a:latin typeface="Arial"/>
                <a:cs typeface="Arial"/>
              </a:rPr>
              <a:t>reach</a:t>
            </a:r>
            <a:r>
              <a:rPr dirty="0" sz="2000" spc="-12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r>
              <a:rPr dirty="0" sz="2000" spc="-13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39396C"/>
                </a:solidFill>
                <a:latin typeface="Arial"/>
                <a:cs typeface="Arial"/>
              </a:rPr>
              <a:t>platform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743700" y="7639050"/>
            <a:ext cx="876300" cy="228600"/>
          </a:xfrm>
          <a:custGeom>
            <a:avLst/>
            <a:gdLst/>
            <a:ahLst/>
            <a:cxnLst/>
            <a:rect l="l" t="t" r="r" b="b"/>
            <a:pathLst>
              <a:path w="876300" h="228600">
                <a:moveTo>
                  <a:pt x="229235" y="0"/>
                </a:moveTo>
                <a:lnTo>
                  <a:pt x="0" y="114300"/>
                </a:lnTo>
                <a:lnTo>
                  <a:pt x="229235" y="228600"/>
                </a:lnTo>
                <a:lnTo>
                  <a:pt x="229235" y="152400"/>
                </a:lnTo>
                <a:lnTo>
                  <a:pt x="229222" y="76200"/>
                </a:lnTo>
                <a:lnTo>
                  <a:pt x="229235" y="0"/>
                </a:lnTo>
                <a:close/>
              </a:path>
              <a:path w="876300" h="228600">
                <a:moveTo>
                  <a:pt x="876147" y="76200"/>
                </a:moveTo>
                <a:lnTo>
                  <a:pt x="229235" y="76200"/>
                </a:lnTo>
                <a:lnTo>
                  <a:pt x="229235" y="152400"/>
                </a:lnTo>
                <a:lnTo>
                  <a:pt x="876147" y="152400"/>
                </a:lnTo>
                <a:lnTo>
                  <a:pt x="876147" y="76200"/>
                </a:lnTo>
                <a:close/>
              </a:path>
            </a:pathLst>
          </a:custGeom>
          <a:solidFill>
            <a:srgbClr val="C8E3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6743700" y="8772525"/>
            <a:ext cx="876300" cy="228600"/>
            <a:chOff x="6743700" y="8772525"/>
            <a:chExt cx="876300" cy="22860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43700" y="8772525"/>
              <a:ext cx="229488" cy="2286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934581" y="8847327"/>
              <a:ext cx="685800" cy="78105"/>
            </a:xfrm>
            <a:custGeom>
              <a:avLst/>
              <a:gdLst/>
              <a:ahLst/>
              <a:cxnLst/>
              <a:rect l="l" t="t" r="r" b="b"/>
              <a:pathLst>
                <a:path w="685800" h="78104">
                  <a:moveTo>
                    <a:pt x="685419" y="76200"/>
                  </a:moveTo>
                  <a:lnTo>
                    <a:pt x="685165" y="1397"/>
                  </a:lnTo>
                  <a:lnTo>
                    <a:pt x="685165" y="0"/>
                  </a:lnTo>
                  <a:lnTo>
                    <a:pt x="0" y="1397"/>
                  </a:lnTo>
                  <a:lnTo>
                    <a:pt x="254" y="77597"/>
                  </a:lnTo>
                  <a:lnTo>
                    <a:pt x="38481" y="77597"/>
                  </a:lnTo>
                  <a:lnTo>
                    <a:pt x="685419" y="76200"/>
                  </a:lnTo>
                  <a:close/>
                </a:path>
              </a:pathLst>
            </a:custGeom>
            <a:solidFill>
              <a:srgbClr val="C8E3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33238" y="9632950"/>
            <a:ext cx="21590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>
                <a:solidFill>
                  <a:srgbClr val="1E304D"/>
                </a:solidFill>
                <a:latin typeface="Arial"/>
                <a:cs typeface="Arial"/>
              </a:rPr>
              <a:t>13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229350"/>
            <a:ext cx="8181975" cy="1495425"/>
          </a:xfrm>
          <a:custGeom>
            <a:avLst/>
            <a:gdLst/>
            <a:ahLst/>
            <a:cxnLst/>
            <a:rect l="l" t="t" r="r" b="b"/>
            <a:pathLst>
              <a:path w="8181975" h="1495425">
                <a:moveTo>
                  <a:pt x="8181594" y="0"/>
                </a:moveTo>
                <a:lnTo>
                  <a:pt x="0" y="0"/>
                </a:lnTo>
                <a:lnTo>
                  <a:pt x="0" y="1495170"/>
                </a:lnTo>
                <a:lnTo>
                  <a:pt x="8181594" y="1495170"/>
                </a:lnTo>
                <a:lnTo>
                  <a:pt x="8181594" y="0"/>
                </a:lnTo>
                <a:close/>
              </a:path>
            </a:pathLst>
          </a:custGeom>
          <a:solidFill>
            <a:srgbClr val="C1D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7991475"/>
            <a:ext cx="8181975" cy="1495425"/>
          </a:xfrm>
          <a:custGeom>
            <a:avLst/>
            <a:gdLst/>
            <a:ahLst/>
            <a:cxnLst/>
            <a:rect l="l" t="t" r="r" b="b"/>
            <a:pathLst>
              <a:path w="8181975" h="1495425">
                <a:moveTo>
                  <a:pt x="8181594" y="0"/>
                </a:moveTo>
                <a:lnTo>
                  <a:pt x="0" y="0"/>
                </a:lnTo>
                <a:lnTo>
                  <a:pt x="0" y="1495170"/>
                </a:lnTo>
                <a:lnTo>
                  <a:pt x="8181594" y="1495170"/>
                </a:lnTo>
                <a:lnTo>
                  <a:pt x="8181594" y="0"/>
                </a:lnTo>
                <a:close/>
              </a:path>
            </a:pathLst>
          </a:custGeom>
          <a:solidFill>
            <a:srgbClr val="C1D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06025" y="1457325"/>
            <a:ext cx="8181975" cy="1952625"/>
          </a:xfrm>
          <a:custGeom>
            <a:avLst/>
            <a:gdLst/>
            <a:ahLst/>
            <a:cxnLst/>
            <a:rect l="l" t="t" r="r" b="b"/>
            <a:pathLst>
              <a:path w="8181975" h="1952625">
                <a:moveTo>
                  <a:pt x="8181594" y="0"/>
                </a:moveTo>
                <a:lnTo>
                  <a:pt x="0" y="0"/>
                </a:lnTo>
                <a:lnTo>
                  <a:pt x="0" y="1952498"/>
                </a:lnTo>
                <a:lnTo>
                  <a:pt x="8181594" y="1952498"/>
                </a:lnTo>
                <a:lnTo>
                  <a:pt x="8181594" y="0"/>
                </a:lnTo>
                <a:close/>
              </a:path>
            </a:pathLst>
          </a:custGeom>
          <a:solidFill>
            <a:srgbClr val="C1D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2312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05"/>
              </a:spcBef>
            </a:pPr>
            <a:r>
              <a:rPr dirty="0" spc="-45">
                <a:solidFill>
                  <a:srgbClr val="39396C"/>
                </a:solidFill>
              </a:rPr>
              <a:t>Corporate</a:t>
            </a:r>
            <a:r>
              <a:rPr dirty="0" spc="-254">
                <a:solidFill>
                  <a:srgbClr val="39396C"/>
                </a:solidFill>
              </a:rPr>
              <a:t> </a:t>
            </a:r>
            <a:r>
              <a:rPr dirty="0" spc="-30">
                <a:solidFill>
                  <a:srgbClr val="39396C"/>
                </a:solidFill>
              </a:rPr>
              <a:t>Summary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436859" y="667131"/>
            <a:ext cx="3034665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206500" algn="l"/>
                <a:tab pos="1560195" algn="l"/>
              </a:tabLst>
            </a:pPr>
            <a:r>
              <a:rPr dirty="0" sz="1550">
                <a:solidFill>
                  <a:srgbClr val="39396C"/>
                </a:solidFill>
                <a:latin typeface="Arial"/>
                <a:cs typeface="Arial"/>
              </a:rPr>
              <a:t>CSE:</a:t>
            </a:r>
            <a:r>
              <a:rPr dirty="0" sz="1550" spc="-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50" spc="-25">
                <a:solidFill>
                  <a:srgbClr val="39396C"/>
                </a:solidFill>
                <a:latin typeface="Arial"/>
                <a:cs typeface="Arial"/>
              </a:rPr>
              <a:t>TCF</a:t>
            </a:r>
            <a:r>
              <a:rPr dirty="0" sz="1550">
                <a:solidFill>
                  <a:srgbClr val="39396C"/>
                </a:solidFill>
                <a:latin typeface="Arial"/>
                <a:cs typeface="Arial"/>
              </a:rPr>
              <a:t>	</a:t>
            </a:r>
            <a:r>
              <a:rPr dirty="0" sz="1550" spc="-50">
                <a:solidFill>
                  <a:srgbClr val="39396C"/>
                </a:solidFill>
                <a:latin typeface="Arial"/>
                <a:cs typeface="Arial"/>
              </a:rPr>
              <a:t>|</a:t>
            </a:r>
            <a:r>
              <a:rPr dirty="0" sz="1550">
                <a:solidFill>
                  <a:srgbClr val="39396C"/>
                </a:solidFill>
                <a:latin typeface="Arial"/>
                <a:cs typeface="Arial"/>
              </a:rPr>
              <a:t>	Frankfurt:</a:t>
            </a:r>
            <a:r>
              <a:rPr dirty="0" sz="1550" spc="114">
                <a:solidFill>
                  <a:srgbClr val="39396C"/>
                </a:solidFill>
                <a:latin typeface="Arial"/>
                <a:cs typeface="Arial"/>
              </a:rPr>
              <a:t>  </a:t>
            </a:r>
            <a:r>
              <a:rPr dirty="0" sz="1550" spc="-20">
                <a:solidFill>
                  <a:srgbClr val="39396C"/>
                </a:solidFill>
                <a:latin typeface="Arial"/>
                <a:cs typeface="Arial"/>
              </a:rPr>
              <a:t>Z620</a:t>
            </a:r>
            <a:endParaRPr sz="1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66164" y="667131"/>
            <a:ext cx="1829435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65125" algn="l"/>
              </a:tabLst>
            </a:pPr>
            <a:r>
              <a:rPr dirty="0" sz="1550" spc="-50">
                <a:solidFill>
                  <a:srgbClr val="39396C"/>
                </a:solidFill>
                <a:latin typeface="Arial"/>
                <a:cs typeface="Arial"/>
              </a:rPr>
              <a:t>|</a:t>
            </a:r>
            <a:r>
              <a:rPr dirty="0" sz="1550">
                <a:solidFill>
                  <a:srgbClr val="39396C"/>
                </a:solidFill>
                <a:latin typeface="Arial"/>
                <a:cs typeface="Arial"/>
              </a:rPr>
              <a:t>	OTCQB:</a:t>
            </a:r>
            <a:r>
              <a:rPr dirty="0" sz="1550" spc="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1550" spc="-20">
                <a:solidFill>
                  <a:srgbClr val="39396C"/>
                </a:solidFill>
                <a:latin typeface="Arial"/>
                <a:cs typeface="Arial"/>
              </a:rPr>
              <a:t>TRLEF</a:t>
            </a:r>
            <a:endParaRPr sz="1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8235" y="1728470"/>
            <a:ext cx="7311390" cy="37636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dirty="0" sz="3200" spc="-190" b="1">
                <a:solidFill>
                  <a:srgbClr val="39396C"/>
                </a:solidFill>
                <a:latin typeface="Arial"/>
                <a:cs typeface="Arial"/>
              </a:rPr>
              <a:t>SASB</a:t>
            </a:r>
            <a:r>
              <a:rPr dirty="0" sz="3200" spc="-49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150" b="1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3200" spc="-42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10" b="1">
                <a:solidFill>
                  <a:srgbClr val="39396C"/>
                </a:solidFill>
                <a:latin typeface="Arial"/>
                <a:cs typeface="Arial"/>
              </a:rPr>
              <a:t>Field</a:t>
            </a:r>
            <a:r>
              <a:rPr dirty="0" sz="3200" spc="-19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10" b="1">
                <a:solidFill>
                  <a:srgbClr val="39396C"/>
                </a:solidFill>
                <a:latin typeface="Arial"/>
                <a:cs typeface="Arial"/>
              </a:rPr>
              <a:t>Highlights</a:t>
            </a:r>
            <a:endParaRPr sz="3200">
              <a:latin typeface="Arial"/>
              <a:cs typeface="Arial"/>
            </a:endParaRPr>
          </a:p>
          <a:p>
            <a:pPr marL="459105" indent="-342265">
              <a:lnSpc>
                <a:spcPct val="100000"/>
              </a:lnSpc>
              <a:spcBef>
                <a:spcPts val="2765"/>
              </a:spcBef>
              <a:buClr>
                <a:srgbClr val="000000"/>
              </a:buClr>
              <a:buSzPct val="92307"/>
              <a:buChar char="•"/>
              <a:tabLst>
                <a:tab pos="459105" algn="l"/>
              </a:tabLst>
            </a:pPr>
            <a:r>
              <a:rPr dirty="0" sz="2600" spc="110">
                <a:solidFill>
                  <a:srgbClr val="39396C"/>
                </a:solidFill>
                <a:latin typeface="Arial"/>
                <a:cs typeface="Arial"/>
              </a:rPr>
              <a:t>Multi-</a:t>
            </a:r>
            <a:r>
              <a:rPr dirty="0" sz="2600" spc="50">
                <a:solidFill>
                  <a:srgbClr val="39396C"/>
                </a:solidFill>
                <a:latin typeface="Arial"/>
                <a:cs typeface="Arial"/>
              </a:rPr>
              <a:t>well</a:t>
            </a:r>
            <a:r>
              <a:rPr dirty="0" sz="2600" spc="7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45">
                <a:solidFill>
                  <a:srgbClr val="39396C"/>
                </a:solidFill>
                <a:latin typeface="Arial"/>
                <a:cs typeface="Arial"/>
              </a:rPr>
              <a:t>natural</a:t>
            </a:r>
            <a:r>
              <a:rPr dirty="0" sz="2600" spc="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35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2600" spc="-7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development</a:t>
            </a:r>
            <a:r>
              <a:rPr dirty="0" sz="2600" spc="1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39396C"/>
                </a:solidFill>
                <a:latin typeface="Arial"/>
                <a:cs typeface="Arial"/>
              </a:rPr>
              <a:t>program</a:t>
            </a:r>
            <a:endParaRPr sz="2600">
              <a:latin typeface="Arial"/>
              <a:cs typeface="Arial"/>
            </a:endParaRPr>
          </a:p>
          <a:p>
            <a:pPr marL="459105" indent="-342265">
              <a:lnSpc>
                <a:spcPct val="100000"/>
              </a:lnSpc>
              <a:spcBef>
                <a:spcPts val="2435"/>
              </a:spcBef>
              <a:buClr>
                <a:srgbClr val="000000"/>
              </a:buClr>
              <a:buSzPct val="92307"/>
              <a:buFont typeface="Arial"/>
              <a:buChar char="•"/>
              <a:tabLst>
                <a:tab pos="459105" algn="l"/>
              </a:tabLst>
            </a:pPr>
            <a:r>
              <a:rPr dirty="0" sz="2600" spc="-120" b="1">
                <a:solidFill>
                  <a:srgbClr val="39396C"/>
                </a:solidFill>
                <a:latin typeface="Arial"/>
                <a:cs typeface="Arial"/>
              </a:rPr>
              <a:t>US$410m</a:t>
            </a:r>
            <a:r>
              <a:rPr dirty="0" sz="2600" spc="-229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35">
                <a:solidFill>
                  <a:srgbClr val="39396C"/>
                </a:solidFill>
                <a:latin typeface="Arial"/>
                <a:cs typeface="Arial"/>
              </a:rPr>
              <a:t>NPV10</a:t>
            </a:r>
            <a:r>
              <a:rPr dirty="0" sz="2600" spc="-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proved</a:t>
            </a:r>
            <a:r>
              <a:rPr dirty="0" sz="2600" spc="20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probable</a:t>
            </a:r>
            <a:r>
              <a:rPr dirty="0" sz="2600" spc="1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39396C"/>
                </a:solidFill>
                <a:latin typeface="Arial"/>
                <a:cs typeface="Arial"/>
              </a:rPr>
              <a:t>reserves</a:t>
            </a:r>
            <a:endParaRPr sz="2600">
              <a:latin typeface="Arial"/>
              <a:cs typeface="Arial"/>
            </a:endParaRPr>
          </a:p>
          <a:p>
            <a:pPr marL="459105" indent="-342265">
              <a:lnSpc>
                <a:spcPct val="100000"/>
              </a:lnSpc>
              <a:spcBef>
                <a:spcPts val="2360"/>
              </a:spcBef>
              <a:buClr>
                <a:srgbClr val="000000"/>
              </a:buClr>
              <a:buSzPct val="92307"/>
              <a:buFont typeface="Arial"/>
              <a:buChar char="•"/>
              <a:tabLst>
                <a:tab pos="459105" algn="l"/>
              </a:tabLst>
            </a:pPr>
            <a:r>
              <a:rPr dirty="0" sz="2600" spc="-95" b="1">
                <a:solidFill>
                  <a:srgbClr val="39396C"/>
                </a:solidFill>
                <a:latin typeface="Arial"/>
                <a:cs typeface="Arial"/>
              </a:rPr>
              <a:t>57</a:t>
            </a:r>
            <a:r>
              <a:rPr dirty="0" sz="2600" spc="-16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55" b="1">
                <a:solidFill>
                  <a:srgbClr val="39396C"/>
                </a:solidFill>
                <a:latin typeface="Arial"/>
                <a:cs typeface="Arial"/>
              </a:rPr>
              <a:t>BCF</a:t>
            </a:r>
            <a:r>
              <a:rPr dirty="0" sz="2600" spc="-39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proved</a:t>
            </a:r>
            <a:r>
              <a:rPr dirty="0" sz="2600" spc="15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probable</a:t>
            </a:r>
            <a:r>
              <a:rPr dirty="0" sz="2600" spc="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39396C"/>
                </a:solidFill>
                <a:latin typeface="Arial"/>
                <a:cs typeface="Arial"/>
              </a:rPr>
              <a:t>reserves</a:t>
            </a:r>
            <a:endParaRPr sz="2600">
              <a:latin typeface="Arial"/>
              <a:cs typeface="Arial"/>
            </a:endParaRPr>
          </a:p>
          <a:p>
            <a:pPr marL="459740" marR="43180" indent="-343535">
              <a:lnSpc>
                <a:spcPts val="3080"/>
              </a:lnSpc>
              <a:spcBef>
                <a:spcPts val="2570"/>
              </a:spcBef>
              <a:buClr>
                <a:srgbClr val="000000"/>
              </a:buClr>
              <a:buSzPct val="92307"/>
              <a:buChar char="•"/>
              <a:tabLst>
                <a:tab pos="459740" algn="l"/>
              </a:tabLst>
            </a:pPr>
            <a:r>
              <a:rPr dirty="0" sz="2600" spc="-10">
                <a:solidFill>
                  <a:srgbClr val="39396C"/>
                </a:solidFill>
                <a:latin typeface="Arial"/>
                <a:cs typeface="Arial"/>
              </a:rPr>
              <a:t>Selling</a:t>
            </a:r>
            <a:r>
              <a:rPr dirty="0" sz="2600" spc="-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35">
                <a:solidFill>
                  <a:srgbClr val="39396C"/>
                </a:solidFill>
                <a:latin typeface="Arial"/>
                <a:cs typeface="Arial"/>
              </a:rPr>
              <a:t>gas</a:t>
            </a:r>
            <a:r>
              <a:rPr dirty="0" sz="2600" spc="-12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70">
                <a:solidFill>
                  <a:srgbClr val="39396C"/>
                </a:solidFill>
                <a:latin typeface="Arial"/>
                <a:cs typeface="Arial"/>
              </a:rPr>
              <a:t>into</a:t>
            </a:r>
            <a:r>
              <a:rPr dirty="0" sz="2600" spc="8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worlds</a:t>
            </a:r>
            <a:r>
              <a:rPr dirty="0" sz="2600" spc="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b="1">
                <a:solidFill>
                  <a:srgbClr val="39396C"/>
                </a:solidFill>
                <a:latin typeface="Arial"/>
                <a:cs typeface="Arial"/>
              </a:rPr>
              <a:t>6</a:t>
            </a:r>
            <a:r>
              <a:rPr dirty="0" baseline="21241" sz="2550" b="1">
                <a:solidFill>
                  <a:srgbClr val="39396C"/>
                </a:solidFill>
                <a:latin typeface="Arial"/>
                <a:cs typeface="Arial"/>
              </a:rPr>
              <a:t>th</a:t>
            </a:r>
            <a:r>
              <a:rPr dirty="0" baseline="21241" sz="2550" spc="322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0" b="1">
                <a:solidFill>
                  <a:srgbClr val="39396C"/>
                </a:solidFill>
                <a:latin typeface="Arial"/>
                <a:cs typeface="Arial"/>
              </a:rPr>
              <a:t>largest</a:t>
            </a:r>
            <a:r>
              <a:rPr dirty="0" sz="2600" spc="-11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0" b="1">
                <a:solidFill>
                  <a:srgbClr val="39396C"/>
                </a:solidFill>
                <a:latin typeface="Arial"/>
                <a:cs typeface="Arial"/>
              </a:rPr>
              <a:t>market</a:t>
            </a:r>
            <a:r>
              <a:rPr dirty="0" sz="2600" spc="-10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35">
                <a:solidFill>
                  <a:srgbClr val="39396C"/>
                </a:solidFill>
                <a:latin typeface="Arial"/>
                <a:cs typeface="Arial"/>
              </a:rPr>
              <a:t>that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is</a:t>
            </a:r>
            <a:r>
              <a:rPr dirty="0" sz="2600" spc="-9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50">
                <a:solidFill>
                  <a:srgbClr val="39396C"/>
                </a:solidFill>
                <a:latin typeface="Arial"/>
                <a:cs typeface="Arial"/>
              </a:rPr>
              <a:t>90%</a:t>
            </a:r>
            <a:r>
              <a:rPr dirty="0" sz="2600" spc="-14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20" b="1">
                <a:solidFill>
                  <a:srgbClr val="39396C"/>
                </a:solidFill>
                <a:latin typeface="Arial"/>
                <a:cs typeface="Arial"/>
              </a:rPr>
              <a:t>dependent</a:t>
            </a:r>
            <a:r>
              <a:rPr dirty="0" sz="2600" spc="-18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b="1">
                <a:solidFill>
                  <a:srgbClr val="39396C"/>
                </a:solidFill>
                <a:latin typeface="Arial"/>
                <a:cs typeface="Arial"/>
              </a:rPr>
              <a:t>on</a:t>
            </a:r>
            <a:r>
              <a:rPr dirty="0" sz="2600" spc="-16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10" b="1">
                <a:solidFill>
                  <a:srgbClr val="39396C"/>
                </a:solidFill>
                <a:latin typeface="Arial"/>
                <a:cs typeface="Arial"/>
              </a:rPr>
              <a:t>imports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97250" y="457200"/>
            <a:ext cx="1600200" cy="55245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0" y="-25"/>
            <a:ext cx="723900" cy="1133475"/>
          </a:xfrm>
          <a:custGeom>
            <a:avLst/>
            <a:gdLst/>
            <a:ahLst/>
            <a:cxnLst/>
            <a:rect l="l" t="t" r="r" b="b"/>
            <a:pathLst>
              <a:path w="723900" h="1133475">
                <a:moveTo>
                  <a:pt x="723900" y="0"/>
                </a:moveTo>
                <a:lnTo>
                  <a:pt x="0" y="0"/>
                </a:lnTo>
                <a:lnTo>
                  <a:pt x="0" y="1133246"/>
                </a:lnTo>
                <a:lnTo>
                  <a:pt x="723900" y="1133246"/>
                </a:lnTo>
                <a:lnTo>
                  <a:pt x="72390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23900" y="1914525"/>
            <a:ext cx="190500" cy="247650"/>
          </a:xfrm>
          <a:custGeom>
            <a:avLst/>
            <a:gdLst/>
            <a:ahLst/>
            <a:cxnLst/>
            <a:rect l="l" t="t" r="r" b="b"/>
            <a:pathLst>
              <a:path w="190500" h="247650">
                <a:moveTo>
                  <a:pt x="94983" y="0"/>
                </a:moveTo>
                <a:lnTo>
                  <a:pt x="0" y="0"/>
                </a:lnTo>
                <a:lnTo>
                  <a:pt x="0" y="247396"/>
                </a:lnTo>
                <a:lnTo>
                  <a:pt x="94983" y="247396"/>
                </a:lnTo>
                <a:lnTo>
                  <a:pt x="189966" y="123698"/>
                </a:lnTo>
                <a:lnTo>
                  <a:pt x="94983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106025" y="1457325"/>
            <a:ext cx="8181975" cy="704850"/>
          </a:xfrm>
          <a:prstGeom prst="rect">
            <a:avLst/>
          </a:prstGeom>
          <a:solidFill>
            <a:srgbClr val="C1DFFF"/>
          </a:solidFill>
        </p:spPr>
        <p:txBody>
          <a:bodyPr wrap="square" lIns="0" tIns="130175" rIns="0" bIns="0" rtlCol="0" vert="horz">
            <a:spAutoFit/>
          </a:bodyPr>
          <a:lstStyle/>
          <a:p>
            <a:pPr algn="ctr" marL="224790">
              <a:lnSpc>
                <a:spcPct val="100000"/>
              </a:lnSpc>
              <a:spcBef>
                <a:spcPts val="1025"/>
              </a:spcBef>
            </a:pPr>
            <a:r>
              <a:rPr dirty="0" sz="2750" spc="-20" b="1">
                <a:solidFill>
                  <a:srgbClr val="39396C"/>
                </a:solidFill>
                <a:latin typeface="Arial"/>
                <a:cs typeface="Arial"/>
              </a:rPr>
              <a:t>SASB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06025" y="2190686"/>
            <a:ext cx="8181975" cy="1219200"/>
          </a:xfrm>
          <a:prstGeom prst="rect">
            <a:avLst/>
          </a:prstGeom>
          <a:solidFill>
            <a:srgbClr val="C1DFFF"/>
          </a:solidFill>
        </p:spPr>
        <p:txBody>
          <a:bodyPr wrap="square" lIns="0" tIns="170180" rIns="0" bIns="0" rtlCol="0" vert="horz">
            <a:spAutoFit/>
          </a:bodyPr>
          <a:lstStyle/>
          <a:p>
            <a:pPr algn="ctr" marL="705485">
              <a:lnSpc>
                <a:spcPts val="3100"/>
              </a:lnSpc>
              <a:spcBef>
                <a:spcPts val="1340"/>
              </a:spcBef>
            </a:pPr>
            <a:r>
              <a:rPr dirty="0" sz="2600" spc="-45" b="1">
                <a:solidFill>
                  <a:srgbClr val="39396C"/>
                </a:solidFill>
                <a:latin typeface="Arial"/>
                <a:cs typeface="Arial"/>
              </a:rPr>
              <a:t>New</a:t>
            </a:r>
            <a:r>
              <a:rPr dirty="0" sz="2600" spc="-15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20" b="1">
                <a:solidFill>
                  <a:srgbClr val="39396C"/>
                </a:solidFill>
                <a:latin typeface="Arial"/>
                <a:cs typeface="Arial"/>
              </a:rPr>
              <a:t>Sidetrack</a:t>
            </a:r>
            <a:r>
              <a:rPr dirty="0" sz="2600" spc="-16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45" b="1">
                <a:solidFill>
                  <a:srgbClr val="39396C"/>
                </a:solidFill>
                <a:latin typeface="Arial"/>
                <a:cs typeface="Arial"/>
              </a:rPr>
              <a:t>Wells</a:t>
            </a:r>
            <a:r>
              <a:rPr dirty="0" sz="2600" spc="-13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9396C"/>
                </a:solidFill>
                <a:latin typeface="Arial"/>
                <a:cs typeface="Arial"/>
              </a:rPr>
              <a:t>planned</a:t>
            </a:r>
            <a:r>
              <a:rPr dirty="0" sz="2600" spc="-3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600" spc="-25">
                <a:solidFill>
                  <a:srgbClr val="39396C"/>
                </a:solidFill>
                <a:latin typeface="Arial"/>
                <a:cs typeface="Arial"/>
              </a:rPr>
              <a:t>for</a:t>
            </a:r>
            <a:endParaRPr sz="2600">
              <a:latin typeface="Arial"/>
              <a:cs typeface="Arial"/>
            </a:endParaRPr>
          </a:p>
          <a:p>
            <a:pPr algn="ctr" marL="715645">
              <a:lnSpc>
                <a:spcPts val="3100"/>
              </a:lnSpc>
            </a:pPr>
            <a:r>
              <a:rPr dirty="0" sz="2600" b="1">
                <a:solidFill>
                  <a:srgbClr val="39396C"/>
                </a:solidFill>
                <a:latin typeface="Arial"/>
                <a:cs typeface="Arial"/>
              </a:rPr>
              <a:t>2025-</a:t>
            </a:r>
            <a:r>
              <a:rPr dirty="0" sz="2600" spc="-20" b="1">
                <a:solidFill>
                  <a:srgbClr val="39396C"/>
                </a:solidFill>
                <a:latin typeface="Arial"/>
                <a:cs typeface="Arial"/>
              </a:rPr>
              <a:t>2027</a:t>
            </a:r>
            <a:endParaRPr sz="2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110851" y="2176398"/>
            <a:ext cx="8095615" cy="0"/>
          </a:xfrm>
          <a:custGeom>
            <a:avLst/>
            <a:gdLst/>
            <a:ahLst/>
            <a:cxnLst/>
            <a:rect l="l" t="t" r="r" b="b"/>
            <a:pathLst>
              <a:path w="8095615" h="0">
                <a:moveTo>
                  <a:pt x="0" y="0"/>
                </a:moveTo>
                <a:lnTo>
                  <a:pt x="8095615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10980801" y="5734050"/>
            <a:ext cx="5927725" cy="3629025"/>
            <a:chOff x="10980801" y="5734050"/>
            <a:chExt cx="5927725" cy="3629025"/>
          </a:xfrm>
        </p:grpSpPr>
        <p:sp>
          <p:nvSpPr>
            <p:cNvPr id="17" name="object 17"/>
            <p:cNvSpPr/>
            <p:nvPr/>
          </p:nvSpPr>
          <p:spPr>
            <a:xfrm>
              <a:off x="10987151" y="7996173"/>
              <a:ext cx="1028065" cy="0"/>
            </a:xfrm>
            <a:custGeom>
              <a:avLst/>
              <a:gdLst/>
              <a:ahLst/>
              <a:cxnLst/>
              <a:rect l="l" t="t" r="r" b="b"/>
              <a:pathLst>
                <a:path w="1028065" h="0">
                  <a:moveTo>
                    <a:pt x="0" y="0"/>
                  </a:moveTo>
                  <a:lnTo>
                    <a:pt x="1027557" y="0"/>
                  </a:lnTo>
                </a:path>
              </a:pathLst>
            </a:custGeom>
            <a:ln w="12700">
              <a:solidFill>
                <a:srgbClr val="D9D9D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3503021" y="7996173"/>
              <a:ext cx="1231900" cy="0"/>
            </a:xfrm>
            <a:custGeom>
              <a:avLst/>
              <a:gdLst/>
              <a:ahLst/>
              <a:cxnLst/>
              <a:rect l="l" t="t" r="r" b="b"/>
              <a:pathLst>
                <a:path w="1231900" h="0">
                  <a:moveTo>
                    <a:pt x="0" y="0"/>
                  </a:moveTo>
                  <a:lnTo>
                    <a:pt x="1231646" y="0"/>
                  </a:lnTo>
                </a:path>
              </a:pathLst>
            </a:custGeom>
            <a:ln w="12700">
              <a:solidFill>
                <a:srgbClr val="D9D9D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6223107" y="7996173"/>
              <a:ext cx="678815" cy="0"/>
            </a:xfrm>
            <a:custGeom>
              <a:avLst/>
              <a:gdLst/>
              <a:ahLst/>
              <a:cxnLst/>
              <a:rect l="l" t="t" r="r" b="b"/>
              <a:pathLst>
                <a:path w="678815" h="0">
                  <a:moveTo>
                    <a:pt x="0" y="0"/>
                  </a:moveTo>
                  <a:lnTo>
                    <a:pt x="678561" y="0"/>
                  </a:lnTo>
                </a:path>
              </a:pathLst>
            </a:custGeom>
            <a:ln w="12700">
              <a:solidFill>
                <a:srgbClr val="D9D9D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0987151" y="6615049"/>
              <a:ext cx="3747770" cy="0"/>
            </a:xfrm>
            <a:custGeom>
              <a:avLst/>
              <a:gdLst/>
              <a:ahLst/>
              <a:cxnLst/>
              <a:rect l="l" t="t" r="r" b="b"/>
              <a:pathLst>
                <a:path w="3747769" h="0">
                  <a:moveTo>
                    <a:pt x="0" y="0"/>
                  </a:moveTo>
                  <a:lnTo>
                    <a:pt x="3747516" y="0"/>
                  </a:lnTo>
                </a:path>
              </a:pathLst>
            </a:custGeom>
            <a:ln w="12700">
              <a:solidFill>
                <a:srgbClr val="D9D9D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6223107" y="6615049"/>
              <a:ext cx="678815" cy="0"/>
            </a:xfrm>
            <a:custGeom>
              <a:avLst/>
              <a:gdLst/>
              <a:ahLst/>
              <a:cxnLst/>
              <a:rect l="l" t="t" r="r" b="b"/>
              <a:pathLst>
                <a:path w="678815" h="0">
                  <a:moveTo>
                    <a:pt x="0" y="0"/>
                  </a:moveTo>
                  <a:lnTo>
                    <a:pt x="678561" y="0"/>
                  </a:lnTo>
                </a:path>
              </a:pathLst>
            </a:custGeom>
            <a:ln w="12700">
              <a:solidFill>
                <a:srgbClr val="D9D9D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2011025" y="5734049"/>
              <a:ext cx="4210050" cy="3629025"/>
            </a:xfrm>
            <a:custGeom>
              <a:avLst/>
              <a:gdLst/>
              <a:ahLst/>
              <a:cxnLst/>
              <a:rect l="l" t="t" r="r" b="b"/>
              <a:pathLst>
                <a:path w="4210050" h="3629025">
                  <a:moveTo>
                    <a:pt x="1488821" y="1205738"/>
                  </a:moveTo>
                  <a:lnTo>
                    <a:pt x="0" y="1205738"/>
                  </a:lnTo>
                  <a:lnTo>
                    <a:pt x="0" y="3628771"/>
                  </a:lnTo>
                  <a:lnTo>
                    <a:pt x="1488821" y="3628771"/>
                  </a:lnTo>
                  <a:lnTo>
                    <a:pt x="1488821" y="1205738"/>
                  </a:lnTo>
                  <a:close/>
                </a:path>
                <a:path w="4210050" h="3629025">
                  <a:moveTo>
                    <a:pt x="4209542" y="0"/>
                  </a:moveTo>
                  <a:lnTo>
                    <a:pt x="2720721" y="0"/>
                  </a:lnTo>
                  <a:lnTo>
                    <a:pt x="2720721" y="3628771"/>
                  </a:lnTo>
                  <a:lnTo>
                    <a:pt x="4209542" y="3628771"/>
                  </a:lnTo>
                  <a:lnTo>
                    <a:pt x="4209542" y="0"/>
                  </a:lnTo>
                  <a:close/>
                </a:path>
              </a:pathLst>
            </a:custGeom>
            <a:solidFill>
              <a:srgbClr val="C1D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/>
          <p:nvPr/>
        </p:nvSpPr>
        <p:spPr>
          <a:xfrm>
            <a:off x="10987151" y="5224526"/>
            <a:ext cx="5915025" cy="0"/>
          </a:xfrm>
          <a:custGeom>
            <a:avLst/>
            <a:gdLst/>
            <a:ahLst/>
            <a:cxnLst/>
            <a:rect l="l" t="t" r="r" b="b"/>
            <a:pathLst>
              <a:path w="5915025" h="0">
                <a:moveTo>
                  <a:pt x="0" y="0"/>
                </a:moveTo>
                <a:lnTo>
                  <a:pt x="5914517" y="0"/>
                </a:lnTo>
              </a:path>
            </a:pathLst>
          </a:custGeom>
          <a:ln w="12700">
            <a:solidFill>
              <a:srgbClr val="D9D9D9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1042650" y="4031615"/>
            <a:ext cx="5809615" cy="1014094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403225" marR="5080" indent="-391160">
              <a:lnSpc>
                <a:spcPct val="101699"/>
              </a:lnSpc>
              <a:spcBef>
                <a:spcPts val="65"/>
              </a:spcBef>
            </a:pPr>
            <a:r>
              <a:rPr dirty="0" sz="3200" spc="-45" b="1">
                <a:solidFill>
                  <a:srgbClr val="39396C"/>
                </a:solidFill>
                <a:latin typeface="Arial"/>
                <a:cs typeface="Arial"/>
              </a:rPr>
              <a:t>1BCF/month</a:t>
            </a:r>
            <a:r>
              <a:rPr dirty="0" sz="3200" spc="-25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25" b="1">
                <a:solidFill>
                  <a:srgbClr val="39396C"/>
                </a:solidFill>
                <a:latin typeface="Arial"/>
                <a:cs typeface="Arial"/>
              </a:rPr>
              <a:t>Rapid</a:t>
            </a:r>
            <a:r>
              <a:rPr dirty="0" sz="3200" spc="-24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10" b="1">
                <a:solidFill>
                  <a:srgbClr val="39396C"/>
                </a:solidFill>
                <a:latin typeface="Arial"/>
                <a:cs typeface="Arial"/>
              </a:rPr>
              <a:t>Production </a:t>
            </a:r>
            <a:r>
              <a:rPr dirty="0" sz="3200" spc="-30" b="1">
                <a:solidFill>
                  <a:srgbClr val="39396C"/>
                </a:solidFill>
                <a:latin typeface="Arial"/>
                <a:cs typeface="Arial"/>
              </a:rPr>
              <a:t>Ramp-</a:t>
            </a:r>
            <a:r>
              <a:rPr dirty="0" sz="3200" b="1">
                <a:solidFill>
                  <a:srgbClr val="39396C"/>
                </a:solidFill>
                <a:latin typeface="Arial"/>
                <a:cs typeface="Arial"/>
              </a:rPr>
              <a:t>up</a:t>
            </a:r>
            <a:r>
              <a:rPr dirty="0" sz="3200" spc="-29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30" b="1">
                <a:solidFill>
                  <a:srgbClr val="39396C"/>
                </a:solidFill>
                <a:latin typeface="Arial"/>
                <a:cs typeface="Arial"/>
              </a:rPr>
              <a:t>Planned</a:t>
            </a:r>
            <a:r>
              <a:rPr dirty="0" sz="3200" spc="-24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80" b="1">
                <a:solidFill>
                  <a:srgbClr val="39396C"/>
                </a:solidFill>
                <a:latin typeface="Arial"/>
                <a:cs typeface="Arial"/>
              </a:rPr>
              <a:t>by</a:t>
            </a:r>
            <a:r>
              <a:rPr dirty="0" sz="3200" spc="-9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3200" spc="-20" b="1">
                <a:solidFill>
                  <a:srgbClr val="39396C"/>
                </a:solidFill>
                <a:latin typeface="Arial"/>
                <a:cs typeface="Arial"/>
              </a:rPr>
              <a:t>2028</a:t>
            </a:r>
            <a:endParaRPr sz="3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901926" y="5204396"/>
            <a:ext cx="118872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7</a:t>
            </a:r>
            <a:r>
              <a:rPr dirty="0" sz="2000" spc="-28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39396C"/>
                </a:solidFill>
                <a:latin typeface="Arial"/>
                <a:cs typeface="Arial"/>
              </a:rPr>
              <a:t>MMCF/d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134843" y="9372282"/>
            <a:ext cx="103505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80" b="1">
                <a:solidFill>
                  <a:srgbClr val="39396C"/>
                </a:solidFill>
                <a:latin typeface="Arial"/>
                <a:cs typeface="Arial"/>
              </a:rPr>
              <a:t>Q4</a:t>
            </a:r>
            <a:r>
              <a:rPr dirty="0" sz="2400" spc="-229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60" b="1">
                <a:solidFill>
                  <a:srgbClr val="39396C"/>
                </a:solidFill>
                <a:latin typeface="Arial"/>
                <a:cs typeface="Arial"/>
              </a:rPr>
              <a:t>’26+</a:t>
            </a:r>
            <a:endParaRPr sz="2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257151" y="9372282"/>
            <a:ext cx="88328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80" b="1">
                <a:solidFill>
                  <a:srgbClr val="39396C"/>
                </a:solidFill>
                <a:latin typeface="Arial"/>
                <a:cs typeface="Arial"/>
              </a:rPr>
              <a:t>Q2</a:t>
            </a:r>
            <a:r>
              <a:rPr dirty="0" sz="2400" spc="-30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25" b="1">
                <a:solidFill>
                  <a:srgbClr val="39396C"/>
                </a:solidFill>
                <a:latin typeface="Arial"/>
                <a:cs typeface="Arial"/>
              </a:rPr>
              <a:t>‘26</a:t>
            </a:r>
            <a:endParaRPr sz="2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124308" y="6385940"/>
            <a:ext cx="117792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solidFill>
                  <a:srgbClr val="39396C"/>
                </a:solidFill>
                <a:latin typeface="Arial"/>
                <a:cs typeface="Arial"/>
              </a:rPr>
              <a:t>5</a:t>
            </a:r>
            <a:r>
              <a:rPr dirty="0" sz="2000" spc="-22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39396C"/>
                </a:solidFill>
                <a:latin typeface="Arial"/>
                <a:cs typeface="Arial"/>
              </a:rPr>
              <a:t>MMCF/d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0982325" y="6067425"/>
            <a:ext cx="5915025" cy="3314700"/>
            <a:chOff x="10982325" y="6067425"/>
            <a:chExt cx="5915025" cy="3314700"/>
          </a:xfrm>
        </p:grpSpPr>
        <p:sp>
          <p:nvSpPr>
            <p:cNvPr id="30" name="object 30"/>
            <p:cNvSpPr/>
            <p:nvPr/>
          </p:nvSpPr>
          <p:spPr>
            <a:xfrm>
              <a:off x="10982325" y="9372600"/>
              <a:ext cx="5915025" cy="0"/>
            </a:xfrm>
            <a:custGeom>
              <a:avLst/>
              <a:gdLst/>
              <a:ahLst/>
              <a:cxnLst/>
              <a:rect l="l" t="t" r="r" b="b"/>
              <a:pathLst>
                <a:path w="5915025" h="0">
                  <a:moveTo>
                    <a:pt x="0" y="0"/>
                  </a:moveTo>
                  <a:lnTo>
                    <a:pt x="5914644" y="0"/>
                  </a:lnTo>
                </a:path>
              </a:pathLst>
            </a:custGeom>
            <a:ln w="190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20525" y="6067425"/>
              <a:ext cx="4257675" cy="243840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1906251" y="6153150"/>
              <a:ext cx="4086225" cy="2266950"/>
            </a:xfrm>
            <a:custGeom>
              <a:avLst/>
              <a:gdLst/>
              <a:ahLst/>
              <a:cxnLst/>
              <a:rect l="l" t="t" r="r" b="b"/>
              <a:pathLst>
                <a:path w="4086225" h="2266950">
                  <a:moveTo>
                    <a:pt x="4085336" y="1007110"/>
                  </a:moveTo>
                  <a:lnTo>
                    <a:pt x="3909695" y="807212"/>
                  </a:lnTo>
                  <a:lnTo>
                    <a:pt x="3865626" y="855726"/>
                  </a:lnTo>
                  <a:lnTo>
                    <a:pt x="3820795" y="903224"/>
                  </a:lnTo>
                  <a:lnTo>
                    <a:pt x="3775075" y="949579"/>
                  </a:lnTo>
                  <a:lnTo>
                    <a:pt x="3728593" y="995045"/>
                  </a:lnTo>
                  <a:lnTo>
                    <a:pt x="3681349" y="1039495"/>
                  </a:lnTo>
                  <a:lnTo>
                    <a:pt x="3633470" y="1082802"/>
                  </a:lnTo>
                  <a:lnTo>
                    <a:pt x="3584829" y="1125220"/>
                  </a:lnTo>
                  <a:lnTo>
                    <a:pt x="3535553" y="1166622"/>
                  </a:lnTo>
                  <a:lnTo>
                    <a:pt x="3485642" y="1207135"/>
                  </a:lnTo>
                  <a:lnTo>
                    <a:pt x="3435096" y="1246505"/>
                  </a:lnTo>
                  <a:lnTo>
                    <a:pt x="3383915" y="1285113"/>
                  </a:lnTo>
                  <a:lnTo>
                    <a:pt x="3332226" y="1322705"/>
                  </a:lnTo>
                  <a:lnTo>
                    <a:pt x="3280029" y="1359281"/>
                  </a:lnTo>
                  <a:lnTo>
                    <a:pt x="3227451" y="1394968"/>
                  </a:lnTo>
                  <a:lnTo>
                    <a:pt x="3174238" y="1429766"/>
                  </a:lnTo>
                  <a:lnTo>
                    <a:pt x="3120644" y="1463675"/>
                  </a:lnTo>
                  <a:lnTo>
                    <a:pt x="3066669" y="1496695"/>
                  </a:lnTo>
                  <a:lnTo>
                    <a:pt x="3012440" y="1528953"/>
                  </a:lnTo>
                  <a:lnTo>
                    <a:pt x="2957703" y="1560195"/>
                  </a:lnTo>
                  <a:lnTo>
                    <a:pt x="2902712" y="1590548"/>
                  </a:lnTo>
                  <a:lnTo>
                    <a:pt x="2847467" y="1620139"/>
                  </a:lnTo>
                  <a:lnTo>
                    <a:pt x="2791841" y="1648968"/>
                  </a:lnTo>
                  <a:lnTo>
                    <a:pt x="2736088" y="1676908"/>
                  </a:lnTo>
                  <a:lnTo>
                    <a:pt x="2680081" y="1703959"/>
                  </a:lnTo>
                  <a:lnTo>
                    <a:pt x="2623947" y="1730248"/>
                  </a:lnTo>
                  <a:lnTo>
                    <a:pt x="2567686" y="1755775"/>
                  </a:lnTo>
                  <a:lnTo>
                    <a:pt x="2511298" y="1780540"/>
                  </a:lnTo>
                  <a:lnTo>
                    <a:pt x="2454783" y="1804543"/>
                  </a:lnTo>
                  <a:lnTo>
                    <a:pt x="2398268" y="1827784"/>
                  </a:lnTo>
                  <a:lnTo>
                    <a:pt x="2341753" y="1850263"/>
                  </a:lnTo>
                  <a:lnTo>
                    <a:pt x="2285111" y="1871980"/>
                  </a:lnTo>
                  <a:lnTo>
                    <a:pt x="2228596" y="1892935"/>
                  </a:lnTo>
                  <a:lnTo>
                    <a:pt x="2172208" y="1913255"/>
                  </a:lnTo>
                  <a:lnTo>
                    <a:pt x="2115820" y="1932940"/>
                  </a:lnTo>
                  <a:lnTo>
                    <a:pt x="2059559" y="1951863"/>
                  </a:lnTo>
                  <a:lnTo>
                    <a:pt x="2003425" y="1970024"/>
                  </a:lnTo>
                  <a:lnTo>
                    <a:pt x="1947545" y="1987550"/>
                  </a:lnTo>
                  <a:lnTo>
                    <a:pt x="1891792" y="2004441"/>
                  </a:lnTo>
                  <a:lnTo>
                    <a:pt x="1836420" y="2020697"/>
                  </a:lnTo>
                  <a:lnTo>
                    <a:pt x="1781175" y="2036318"/>
                  </a:lnTo>
                  <a:lnTo>
                    <a:pt x="1726311" y="2051304"/>
                  </a:lnTo>
                  <a:lnTo>
                    <a:pt x="1671701" y="2065782"/>
                  </a:lnTo>
                  <a:lnTo>
                    <a:pt x="1617472" y="2079498"/>
                  </a:lnTo>
                  <a:lnTo>
                    <a:pt x="1563624" y="2092706"/>
                  </a:lnTo>
                  <a:lnTo>
                    <a:pt x="1510157" y="2105279"/>
                  </a:lnTo>
                  <a:lnTo>
                    <a:pt x="1457198" y="2117344"/>
                  </a:lnTo>
                  <a:lnTo>
                    <a:pt x="1404620" y="2128774"/>
                  </a:lnTo>
                  <a:lnTo>
                    <a:pt x="1352550" y="2139696"/>
                  </a:lnTo>
                  <a:lnTo>
                    <a:pt x="1301115" y="2150110"/>
                  </a:lnTo>
                  <a:lnTo>
                    <a:pt x="1250188" y="2159889"/>
                  </a:lnTo>
                  <a:lnTo>
                    <a:pt x="1199769" y="2169287"/>
                  </a:lnTo>
                  <a:lnTo>
                    <a:pt x="1150112" y="2178050"/>
                  </a:lnTo>
                  <a:lnTo>
                    <a:pt x="1100963" y="2186432"/>
                  </a:lnTo>
                  <a:lnTo>
                    <a:pt x="1052576" y="2194306"/>
                  </a:lnTo>
                  <a:lnTo>
                    <a:pt x="1004824" y="2201672"/>
                  </a:lnTo>
                  <a:lnTo>
                    <a:pt x="957834" y="2208530"/>
                  </a:lnTo>
                  <a:lnTo>
                    <a:pt x="911606" y="2215007"/>
                  </a:lnTo>
                  <a:lnTo>
                    <a:pt x="866140" y="2221103"/>
                  </a:lnTo>
                  <a:lnTo>
                    <a:pt x="821563" y="2226691"/>
                  </a:lnTo>
                  <a:lnTo>
                    <a:pt x="777748" y="2231898"/>
                  </a:lnTo>
                  <a:lnTo>
                    <a:pt x="734822" y="2236597"/>
                  </a:lnTo>
                  <a:lnTo>
                    <a:pt x="692912" y="2241042"/>
                  </a:lnTo>
                  <a:lnTo>
                    <a:pt x="651764" y="2244979"/>
                  </a:lnTo>
                  <a:lnTo>
                    <a:pt x="611759" y="2248535"/>
                  </a:lnTo>
                  <a:lnTo>
                    <a:pt x="572643" y="2251837"/>
                  </a:lnTo>
                  <a:lnTo>
                    <a:pt x="534543" y="2254758"/>
                  </a:lnTo>
                  <a:lnTo>
                    <a:pt x="461645" y="2259584"/>
                  </a:lnTo>
                  <a:lnTo>
                    <a:pt x="393065" y="2263013"/>
                  </a:lnTo>
                  <a:lnTo>
                    <a:pt x="329184" y="2265299"/>
                  </a:lnTo>
                  <a:lnTo>
                    <a:pt x="270256" y="2266569"/>
                  </a:lnTo>
                  <a:lnTo>
                    <a:pt x="242697" y="2266823"/>
                  </a:lnTo>
                  <a:lnTo>
                    <a:pt x="216408" y="2266696"/>
                  </a:lnTo>
                  <a:lnTo>
                    <a:pt x="168021" y="2266061"/>
                  </a:lnTo>
                  <a:lnTo>
                    <a:pt x="125095" y="2264410"/>
                  </a:lnTo>
                  <a:lnTo>
                    <a:pt x="71882" y="2260727"/>
                  </a:lnTo>
                  <a:lnTo>
                    <a:pt x="32512" y="2255520"/>
                  </a:lnTo>
                  <a:lnTo>
                    <a:pt x="0" y="2244598"/>
                  </a:lnTo>
                  <a:lnTo>
                    <a:pt x="40513" y="2233041"/>
                  </a:lnTo>
                  <a:lnTo>
                    <a:pt x="81534" y="2221484"/>
                  </a:lnTo>
                  <a:lnTo>
                    <a:pt x="122682" y="2209800"/>
                  </a:lnTo>
                  <a:lnTo>
                    <a:pt x="164338" y="2197989"/>
                  </a:lnTo>
                  <a:lnTo>
                    <a:pt x="206248" y="2186178"/>
                  </a:lnTo>
                  <a:lnTo>
                    <a:pt x="248412" y="2174240"/>
                  </a:lnTo>
                  <a:lnTo>
                    <a:pt x="290957" y="2162175"/>
                  </a:lnTo>
                  <a:lnTo>
                    <a:pt x="333756" y="2149983"/>
                  </a:lnTo>
                  <a:lnTo>
                    <a:pt x="376809" y="2137664"/>
                  </a:lnTo>
                  <a:lnTo>
                    <a:pt x="420116" y="2125218"/>
                  </a:lnTo>
                  <a:lnTo>
                    <a:pt x="463804" y="2112645"/>
                  </a:lnTo>
                  <a:lnTo>
                    <a:pt x="507619" y="2099945"/>
                  </a:lnTo>
                  <a:lnTo>
                    <a:pt x="551561" y="2086991"/>
                  </a:lnTo>
                  <a:lnTo>
                    <a:pt x="595884" y="2073910"/>
                  </a:lnTo>
                  <a:lnTo>
                    <a:pt x="640334" y="2060702"/>
                  </a:lnTo>
                  <a:lnTo>
                    <a:pt x="684911" y="2047240"/>
                  </a:lnTo>
                  <a:lnTo>
                    <a:pt x="729742" y="2033651"/>
                  </a:lnTo>
                  <a:lnTo>
                    <a:pt x="774700" y="2019935"/>
                  </a:lnTo>
                  <a:lnTo>
                    <a:pt x="819912" y="2005838"/>
                  </a:lnTo>
                  <a:lnTo>
                    <a:pt x="865124" y="1991614"/>
                  </a:lnTo>
                  <a:lnTo>
                    <a:pt x="910463" y="1977136"/>
                  </a:lnTo>
                  <a:lnTo>
                    <a:pt x="956056" y="1962531"/>
                  </a:lnTo>
                  <a:lnTo>
                    <a:pt x="1001649" y="1947545"/>
                  </a:lnTo>
                  <a:lnTo>
                    <a:pt x="1047242" y="1932432"/>
                  </a:lnTo>
                  <a:lnTo>
                    <a:pt x="1093089" y="1916938"/>
                  </a:lnTo>
                  <a:lnTo>
                    <a:pt x="1138936" y="1901190"/>
                  </a:lnTo>
                  <a:lnTo>
                    <a:pt x="1184783" y="1885315"/>
                  </a:lnTo>
                  <a:lnTo>
                    <a:pt x="1230757" y="1868932"/>
                  </a:lnTo>
                  <a:lnTo>
                    <a:pt x="1276731" y="1852422"/>
                  </a:lnTo>
                  <a:lnTo>
                    <a:pt x="1322705" y="1835531"/>
                  </a:lnTo>
                  <a:lnTo>
                    <a:pt x="1368679" y="1818386"/>
                  </a:lnTo>
                  <a:lnTo>
                    <a:pt x="1414653" y="1800987"/>
                  </a:lnTo>
                  <a:lnTo>
                    <a:pt x="1460500" y="1783080"/>
                  </a:lnTo>
                  <a:lnTo>
                    <a:pt x="1506474" y="1764919"/>
                  </a:lnTo>
                  <a:lnTo>
                    <a:pt x="1552321" y="1746504"/>
                  </a:lnTo>
                  <a:lnTo>
                    <a:pt x="1598168" y="1727708"/>
                  </a:lnTo>
                  <a:lnTo>
                    <a:pt x="1643888" y="1708531"/>
                  </a:lnTo>
                  <a:lnTo>
                    <a:pt x="1689608" y="1688973"/>
                  </a:lnTo>
                  <a:lnTo>
                    <a:pt x="1735201" y="1669034"/>
                  </a:lnTo>
                  <a:lnTo>
                    <a:pt x="1780667" y="1648714"/>
                  </a:lnTo>
                  <a:lnTo>
                    <a:pt x="1826006" y="1628013"/>
                  </a:lnTo>
                  <a:lnTo>
                    <a:pt x="1871218" y="1606931"/>
                  </a:lnTo>
                  <a:lnTo>
                    <a:pt x="1916303" y="1585341"/>
                  </a:lnTo>
                  <a:lnTo>
                    <a:pt x="1961261" y="1563370"/>
                  </a:lnTo>
                  <a:lnTo>
                    <a:pt x="2005965" y="1541018"/>
                  </a:lnTo>
                  <a:lnTo>
                    <a:pt x="2050542" y="1518285"/>
                  </a:lnTo>
                  <a:lnTo>
                    <a:pt x="2094992" y="1495044"/>
                  </a:lnTo>
                  <a:lnTo>
                    <a:pt x="2139188" y="1471422"/>
                  </a:lnTo>
                  <a:lnTo>
                    <a:pt x="2183130" y="1447292"/>
                  </a:lnTo>
                  <a:lnTo>
                    <a:pt x="2226945" y="1422654"/>
                  </a:lnTo>
                  <a:lnTo>
                    <a:pt x="2270506" y="1397508"/>
                  </a:lnTo>
                  <a:lnTo>
                    <a:pt x="2313686" y="1371981"/>
                  </a:lnTo>
                  <a:lnTo>
                    <a:pt x="2356739" y="1345946"/>
                  </a:lnTo>
                  <a:lnTo>
                    <a:pt x="2399411" y="1319403"/>
                  </a:lnTo>
                  <a:lnTo>
                    <a:pt x="2441829" y="1292352"/>
                  </a:lnTo>
                  <a:lnTo>
                    <a:pt x="2483993" y="1264793"/>
                  </a:lnTo>
                  <a:lnTo>
                    <a:pt x="2525903" y="1236599"/>
                  </a:lnTo>
                  <a:lnTo>
                    <a:pt x="2567432" y="1208024"/>
                  </a:lnTo>
                  <a:lnTo>
                    <a:pt x="2608580" y="1178814"/>
                  </a:lnTo>
                  <a:lnTo>
                    <a:pt x="2649347" y="1149096"/>
                  </a:lnTo>
                  <a:lnTo>
                    <a:pt x="2689860" y="1118870"/>
                  </a:lnTo>
                  <a:lnTo>
                    <a:pt x="2729865" y="1088009"/>
                  </a:lnTo>
                  <a:lnTo>
                    <a:pt x="2769616" y="1056513"/>
                  </a:lnTo>
                  <a:lnTo>
                    <a:pt x="2808986" y="1024509"/>
                  </a:lnTo>
                  <a:lnTo>
                    <a:pt x="2847848" y="991997"/>
                  </a:lnTo>
                  <a:lnTo>
                    <a:pt x="2886329" y="958723"/>
                  </a:lnTo>
                  <a:lnTo>
                    <a:pt x="2924429" y="924941"/>
                  </a:lnTo>
                  <a:lnTo>
                    <a:pt x="2962021" y="890524"/>
                  </a:lnTo>
                  <a:lnTo>
                    <a:pt x="2999105" y="855472"/>
                  </a:lnTo>
                  <a:lnTo>
                    <a:pt x="3035808" y="819785"/>
                  </a:lnTo>
                  <a:lnTo>
                    <a:pt x="3072003" y="783463"/>
                  </a:lnTo>
                  <a:lnTo>
                    <a:pt x="3107690" y="746506"/>
                  </a:lnTo>
                  <a:lnTo>
                    <a:pt x="3142869" y="708914"/>
                  </a:lnTo>
                  <a:lnTo>
                    <a:pt x="3177540" y="670560"/>
                  </a:lnTo>
                  <a:lnTo>
                    <a:pt x="3211703" y="631698"/>
                  </a:lnTo>
                  <a:lnTo>
                    <a:pt x="3245358" y="591947"/>
                  </a:lnTo>
                  <a:lnTo>
                    <a:pt x="3278378" y="551688"/>
                  </a:lnTo>
                  <a:lnTo>
                    <a:pt x="3310890" y="510540"/>
                  </a:lnTo>
                  <a:lnTo>
                    <a:pt x="3342767" y="468884"/>
                  </a:lnTo>
                  <a:lnTo>
                    <a:pt x="3374009" y="426339"/>
                  </a:lnTo>
                  <a:lnTo>
                    <a:pt x="3404743" y="383159"/>
                  </a:lnTo>
                  <a:lnTo>
                    <a:pt x="3434842" y="339217"/>
                  </a:lnTo>
                  <a:lnTo>
                    <a:pt x="3215640" y="115443"/>
                  </a:lnTo>
                  <a:lnTo>
                    <a:pt x="3267075" y="111506"/>
                  </a:lnTo>
                  <a:lnTo>
                    <a:pt x="3318510" y="107569"/>
                  </a:lnTo>
                  <a:lnTo>
                    <a:pt x="3369945" y="103505"/>
                  </a:lnTo>
                  <a:lnTo>
                    <a:pt x="3421126" y="99187"/>
                  </a:lnTo>
                  <a:lnTo>
                    <a:pt x="3472180" y="94742"/>
                  </a:lnTo>
                  <a:lnTo>
                    <a:pt x="3522980" y="89916"/>
                  </a:lnTo>
                  <a:lnTo>
                    <a:pt x="3573653" y="84836"/>
                  </a:lnTo>
                  <a:lnTo>
                    <a:pt x="3623945" y="79248"/>
                  </a:lnTo>
                  <a:lnTo>
                    <a:pt x="3673856" y="73152"/>
                  </a:lnTo>
                  <a:lnTo>
                    <a:pt x="3723513" y="66548"/>
                  </a:lnTo>
                  <a:lnTo>
                    <a:pt x="3772662" y="59309"/>
                  </a:lnTo>
                  <a:lnTo>
                    <a:pt x="3821430" y="51435"/>
                  </a:lnTo>
                  <a:lnTo>
                    <a:pt x="3869690" y="42799"/>
                  </a:lnTo>
                  <a:lnTo>
                    <a:pt x="3917442" y="33401"/>
                  </a:lnTo>
                  <a:lnTo>
                    <a:pt x="3964559" y="23241"/>
                  </a:lnTo>
                  <a:lnTo>
                    <a:pt x="4011041" y="12065"/>
                  </a:lnTo>
                  <a:lnTo>
                    <a:pt x="4056888" y="0"/>
                  </a:lnTo>
                  <a:lnTo>
                    <a:pt x="4061460" y="54991"/>
                  </a:lnTo>
                  <a:lnTo>
                    <a:pt x="4065524" y="109093"/>
                  </a:lnTo>
                  <a:lnTo>
                    <a:pt x="4069080" y="162687"/>
                  </a:lnTo>
                  <a:lnTo>
                    <a:pt x="4072255" y="215646"/>
                  </a:lnTo>
                  <a:lnTo>
                    <a:pt x="4075049" y="267970"/>
                  </a:lnTo>
                  <a:lnTo>
                    <a:pt x="4077462" y="319786"/>
                  </a:lnTo>
                  <a:lnTo>
                    <a:pt x="4079494" y="370967"/>
                  </a:lnTo>
                  <a:lnTo>
                    <a:pt x="4081272" y="421767"/>
                  </a:lnTo>
                  <a:lnTo>
                    <a:pt x="4082669" y="472186"/>
                  </a:lnTo>
                  <a:lnTo>
                    <a:pt x="4083812" y="522097"/>
                  </a:lnTo>
                  <a:lnTo>
                    <a:pt x="4084701" y="571627"/>
                  </a:lnTo>
                  <a:lnTo>
                    <a:pt x="4085336" y="620903"/>
                  </a:lnTo>
                  <a:lnTo>
                    <a:pt x="4085717" y="669798"/>
                  </a:lnTo>
                  <a:lnTo>
                    <a:pt x="4085971" y="718439"/>
                  </a:lnTo>
                  <a:lnTo>
                    <a:pt x="4086098" y="766953"/>
                  </a:lnTo>
                  <a:lnTo>
                    <a:pt x="4086098" y="815213"/>
                  </a:lnTo>
                  <a:lnTo>
                    <a:pt x="4085971" y="863346"/>
                  </a:lnTo>
                  <a:lnTo>
                    <a:pt x="4085844" y="911352"/>
                  </a:lnTo>
                  <a:lnTo>
                    <a:pt x="4085590" y="959231"/>
                  </a:lnTo>
                  <a:lnTo>
                    <a:pt x="4085336" y="1007110"/>
                  </a:lnTo>
                  <a:close/>
                </a:path>
              </a:pathLst>
            </a:custGeom>
            <a:ln w="38100">
              <a:solidFill>
                <a:srgbClr val="123856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0" y="7991475"/>
            <a:ext cx="8181975" cy="1495425"/>
          </a:xfrm>
          <a:prstGeom prst="rect">
            <a:avLst/>
          </a:prstGeom>
        </p:spPr>
        <p:txBody>
          <a:bodyPr wrap="square" lIns="0" tIns="288290" rIns="0" bIns="0" rtlCol="0" vert="horz">
            <a:spAutoFit/>
          </a:bodyPr>
          <a:lstStyle/>
          <a:p>
            <a:pPr marL="1296035" marR="873760">
              <a:lnSpc>
                <a:spcPct val="101600"/>
              </a:lnSpc>
              <a:spcBef>
                <a:spcPts val="2270"/>
              </a:spcBef>
            </a:pPr>
            <a:r>
              <a:rPr dirty="0" sz="2400" spc="-50" b="1">
                <a:solidFill>
                  <a:srgbClr val="39396C"/>
                </a:solidFill>
                <a:latin typeface="Arial"/>
                <a:cs typeface="Arial"/>
              </a:rPr>
              <a:t>Up</a:t>
            </a:r>
            <a:r>
              <a:rPr dirty="0" sz="2400" spc="-16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to</a:t>
            </a:r>
            <a:r>
              <a:rPr dirty="0" sz="2400" spc="-17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35" b="1">
                <a:solidFill>
                  <a:srgbClr val="39396C"/>
                </a:solidFill>
                <a:latin typeface="Arial"/>
                <a:cs typeface="Arial"/>
              </a:rPr>
              <a:t>3km</a:t>
            </a:r>
            <a:r>
              <a:rPr dirty="0" sz="2400" spc="-140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60">
                <a:solidFill>
                  <a:srgbClr val="39396C"/>
                </a:solidFill>
                <a:latin typeface="Arial"/>
                <a:cs typeface="Arial"/>
              </a:rPr>
              <a:t>drilling</a:t>
            </a:r>
            <a:r>
              <a:rPr dirty="0" sz="2400" spc="5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distance</a:t>
            </a:r>
            <a:r>
              <a:rPr dirty="0" sz="2400" spc="-9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60">
                <a:solidFill>
                  <a:srgbClr val="39396C"/>
                </a:solidFill>
                <a:latin typeface="Arial"/>
                <a:cs typeface="Arial"/>
              </a:rPr>
              <a:t>from</a:t>
            </a:r>
            <a:r>
              <a:rPr dirty="0" sz="2400" spc="-10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60">
                <a:solidFill>
                  <a:srgbClr val="39396C"/>
                </a:solidFill>
                <a:latin typeface="Arial"/>
                <a:cs typeface="Arial"/>
              </a:rPr>
              <a:t>platform </a:t>
            </a:r>
            <a:r>
              <a:rPr dirty="0" sz="2400" spc="-25">
                <a:solidFill>
                  <a:srgbClr val="39396C"/>
                </a:solidFill>
                <a:latin typeface="Arial"/>
                <a:cs typeface="Arial"/>
              </a:rPr>
              <a:t>to </a:t>
            </a:r>
            <a:r>
              <a:rPr dirty="0" sz="2400" spc="-10">
                <a:solidFill>
                  <a:srgbClr val="39396C"/>
                </a:solidFill>
                <a:latin typeface="Arial"/>
                <a:cs typeface="Arial"/>
              </a:rPr>
              <a:t>structure</a:t>
            </a:r>
            <a:endParaRPr sz="2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0" y="6229350"/>
            <a:ext cx="8181975" cy="1495425"/>
          </a:xfrm>
          <a:prstGeom prst="rect">
            <a:avLst/>
          </a:prstGeom>
        </p:spPr>
        <p:txBody>
          <a:bodyPr wrap="square" lIns="0" tIns="334010" rIns="0" bIns="0" rtlCol="0" vert="horz">
            <a:spAutoFit/>
          </a:bodyPr>
          <a:lstStyle/>
          <a:p>
            <a:pPr marL="1296035">
              <a:lnSpc>
                <a:spcPct val="100000"/>
              </a:lnSpc>
              <a:spcBef>
                <a:spcPts val="2630"/>
              </a:spcBef>
            </a:pP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Offshore</a:t>
            </a:r>
            <a:r>
              <a:rPr dirty="0" sz="2400" spc="-114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39396C"/>
                </a:solidFill>
                <a:latin typeface="Arial"/>
                <a:cs typeface="Arial"/>
              </a:rPr>
              <a:t>snubbing</a:t>
            </a:r>
            <a:r>
              <a:rPr dirty="0" sz="2400" spc="-35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40" b="1">
                <a:solidFill>
                  <a:srgbClr val="39396C"/>
                </a:solidFill>
                <a:latin typeface="Arial"/>
                <a:cs typeface="Arial"/>
              </a:rPr>
              <a:t>rigless</a:t>
            </a:r>
            <a:r>
              <a:rPr dirty="0" sz="2400" spc="-12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39396C"/>
                </a:solidFill>
                <a:latin typeface="Arial"/>
                <a:cs typeface="Arial"/>
              </a:rPr>
              <a:t>workovers</a:t>
            </a:r>
            <a:r>
              <a:rPr dirty="0" sz="2400" spc="-105" b="1">
                <a:solidFill>
                  <a:srgbClr val="39396C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39396C"/>
                </a:solidFill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  <a:p>
            <a:pPr marL="1296035">
              <a:lnSpc>
                <a:spcPct val="100000"/>
              </a:lnSpc>
              <a:spcBef>
                <a:spcPts val="50"/>
              </a:spcBef>
            </a:pPr>
            <a:r>
              <a:rPr dirty="0" sz="2400" spc="-10" b="1">
                <a:solidFill>
                  <a:srgbClr val="39396C"/>
                </a:solidFill>
                <a:latin typeface="Arial"/>
                <a:cs typeface="Arial"/>
              </a:rPr>
              <a:t>recompletions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85800" y="6848475"/>
            <a:ext cx="190500" cy="247650"/>
          </a:xfrm>
          <a:custGeom>
            <a:avLst/>
            <a:gdLst/>
            <a:ahLst/>
            <a:cxnLst/>
            <a:rect l="l" t="t" r="r" b="b"/>
            <a:pathLst>
              <a:path w="190500" h="247650">
                <a:moveTo>
                  <a:pt x="94983" y="0"/>
                </a:moveTo>
                <a:lnTo>
                  <a:pt x="0" y="0"/>
                </a:lnTo>
                <a:lnTo>
                  <a:pt x="0" y="247269"/>
                </a:lnTo>
                <a:lnTo>
                  <a:pt x="94983" y="247269"/>
                </a:lnTo>
                <a:lnTo>
                  <a:pt x="189953" y="123571"/>
                </a:lnTo>
                <a:lnTo>
                  <a:pt x="949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85800" y="8496300"/>
            <a:ext cx="190500" cy="238125"/>
          </a:xfrm>
          <a:custGeom>
            <a:avLst/>
            <a:gdLst/>
            <a:ahLst/>
            <a:cxnLst/>
            <a:rect l="l" t="t" r="r" b="b"/>
            <a:pathLst>
              <a:path w="190500" h="238125">
                <a:moveTo>
                  <a:pt x="94983" y="0"/>
                </a:moveTo>
                <a:lnTo>
                  <a:pt x="0" y="0"/>
                </a:lnTo>
                <a:lnTo>
                  <a:pt x="0" y="237871"/>
                </a:lnTo>
                <a:lnTo>
                  <a:pt x="94983" y="237871"/>
                </a:lnTo>
                <a:lnTo>
                  <a:pt x="189953" y="118872"/>
                </a:lnTo>
                <a:lnTo>
                  <a:pt x="949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33431" y="7515597"/>
            <a:ext cx="7469505" cy="2357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4700"/>
              </a:lnSpc>
              <a:spcBef>
                <a:spcPts val="95"/>
              </a:spcBef>
            </a:pPr>
            <a:r>
              <a:rPr dirty="0" sz="1200">
                <a:latin typeface="Arial"/>
                <a:cs typeface="Arial"/>
              </a:rPr>
              <a:t>Mr.</a:t>
            </a:r>
            <a:r>
              <a:rPr dirty="0" sz="1200" spc="1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Terzi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holds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Bachelor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Business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Administration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Master’s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degree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Business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Administration</a:t>
            </a:r>
            <a:r>
              <a:rPr dirty="0" sz="1200" spc="50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has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over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17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years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experience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various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management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positions.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Mr.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Terzi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previously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worked</a:t>
            </a:r>
            <a:r>
              <a:rPr dirty="0" sz="1200" spc="27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for </a:t>
            </a:r>
            <a:r>
              <a:rPr dirty="0" sz="1200">
                <a:latin typeface="Arial"/>
                <a:cs typeface="Arial"/>
              </a:rPr>
              <a:t>companies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such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as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Valeura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Energy</a:t>
            </a:r>
            <a:r>
              <a:rPr dirty="0" sz="1200" spc="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Inc.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(TSX: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VLE)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Turkey,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Weatherford</a:t>
            </a:r>
            <a:r>
              <a:rPr dirty="0" sz="1200" spc="2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International,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SOCAR</a:t>
            </a:r>
            <a:r>
              <a:rPr dirty="0" sz="1200" spc="4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AQS</a:t>
            </a:r>
            <a:r>
              <a:rPr dirty="0" sz="1200" spc="5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(the</a:t>
            </a:r>
            <a:r>
              <a:rPr dirty="0" sz="1200" spc="1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State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Oil</a:t>
            </a:r>
            <a:r>
              <a:rPr dirty="0" sz="1200" spc="1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Company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Azerbaijan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Republic),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various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roles.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With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extensive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experience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oil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and </a:t>
            </a:r>
            <a:r>
              <a:rPr dirty="0" sz="1200">
                <a:latin typeface="Arial"/>
                <a:cs typeface="Arial"/>
              </a:rPr>
              <a:t>gas</a:t>
            </a:r>
            <a:r>
              <a:rPr dirty="0" sz="1200" spc="1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industry,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Mr.</a:t>
            </a:r>
            <a:r>
              <a:rPr dirty="0" sz="1200" spc="1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Terzi</a:t>
            </a:r>
            <a:r>
              <a:rPr dirty="0" sz="1200" spc="1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has</a:t>
            </a:r>
            <a:r>
              <a:rPr dirty="0" sz="1200" spc="1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held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various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roles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across</a:t>
            </a:r>
            <a:r>
              <a:rPr dirty="0" sz="1200" spc="1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multiple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companies,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gaining</a:t>
            </a:r>
            <a:r>
              <a:rPr dirty="0" sz="1200" spc="18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comprehensive</a:t>
            </a:r>
            <a:r>
              <a:rPr dirty="0" sz="1200" spc="5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expertise</a:t>
            </a:r>
            <a:r>
              <a:rPr dirty="0" sz="1200" spc="2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both</a:t>
            </a:r>
            <a:r>
              <a:rPr dirty="0" sz="1200" spc="2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commercial</a:t>
            </a:r>
            <a:r>
              <a:rPr dirty="0" sz="1200" spc="2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technical</a:t>
            </a:r>
            <a:r>
              <a:rPr dirty="0" sz="1200" spc="25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aspects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2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2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business.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He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has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successfully</a:t>
            </a:r>
            <a:r>
              <a:rPr dirty="0" sz="1200" spc="2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managed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and </a:t>
            </a:r>
            <a:r>
              <a:rPr dirty="0" sz="1200">
                <a:latin typeface="Arial"/>
                <a:cs typeface="Arial"/>
              </a:rPr>
              <a:t>contributed</a:t>
            </a:r>
            <a:r>
              <a:rPr dirty="0" sz="1200" spc="3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3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deep</a:t>
            </a:r>
            <a:r>
              <a:rPr dirty="0" sz="1200" spc="2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2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shallow</a:t>
            </a:r>
            <a:r>
              <a:rPr dirty="0" sz="1200" spc="2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onshore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2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offshore</a:t>
            </a:r>
            <a:r>
              <a:rPr dirty="0" sz="1200" spc="2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drilling</a:t>
            </a:r>
            <a:r>
              <a:rPr dirty="0" sz="1200" spc="2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projects</a:t>
            </a:r>
            <a:r>
              <a:rPr dirty="0" sz="1200" spc="2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2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underground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gas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storage </a:t>
            </a:r>
            <a:r>
              <a:rPr dirty="0" sz="1200">
                <a:latin typeface="Arial"/>
                <a:cs typeface="Arial"/>
              </a:rPr>
              <a:t>projects,</a:t>
            </a:r>
            <a:r>
              <a:rPr dirty="0" sz="1200" spc="2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demonstrating</a:t>
            </a:r>
            <a:r>
              <a:rPr dirty="0" sz="1200" spc="3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2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strong</a:t>
            </a:r>
            <a:r>
              <a:rPr dirty="0" sz="1200" spc="2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understanding</a:t>
            </a:r>
            <a:r>
              <a:rPr dirty="0" sz="1200" spc="3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2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their</a:t>
            </a:r>
            <a:r>
              <a:rPr dirty="0" sz="1200" spc="2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operational</a:t>
            </a:r>
            <a:r>
              <a:rPr dirty="0" sz="1200" spc="2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2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financial</a:t>
            </a:r>
            <a:r>
              <a:rPr dirty="0" sz="1200" spc="254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components.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>
                <a:latin typeface="Arial"/>
                <a:cs typeface="Arial"/>
              </a:rPr>
              <a:t>Additionally,</a:t>
            </a:r>
            <a:r>
              <a:rPr dirty="0" sz="1200" spc="1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Mr.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Terzi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has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valuable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experience</a:t>
            </a:r>
            <a:r>
              <a:rPr dirty="0" sz="1200" spc="2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navigating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complex</a:t>
            </a:r>
            <a:r>
              <a:rPr dirty="0" sz="1200" spc="2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challenges</a:t>
            </a:r>
            <a:r>
              <a:rPr dirty="0" sz="1200" spc="2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while</a:t>
            </a:r>
            <a:r>
              <a:rPr dirty="0" sz="1200" spc="2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ensuring</a:t>
            </a:r>
            <a:r>
              <a:rPr dirty="0" sz="1200" spc="19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cost-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spc="45">
                <a:latin typeface="Arial"/>
                <a:cs typeface="Arial"/>
              </a:rPr>
              <a:t>effective</a:t>
            </a:r>
            <a:r>
              <a:rPr dirty="0" sz="1200" spc="2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solutions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efficient</a:t>
            </a:r>
            <a:r>
              <a:rPr dirty="0" sz="1200" spc="29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execution.</a:t>
            </a:r>
            <a:endParaRPr sz="1200">
              <a:latin typeface="Arial"/>
              <a:cs typeface="Arial"/>
            </a:endParaRPr>
          </a:p>
          <a:p>
            <a:pPr marL="7112000">
              <a:lnSpc>
                <a:spcPct val="100000"/>
              </a:lnSpc>
              <a:spcBef>
                <a:spcPts val="165"/>
              </a:spcBef>
            </a:pPr>
            <a:r>
              <a:rPr dirty="0" sz="1400" spc="-25">
                <a:solidFill>
                  <a:srgbClr val="1E304D"/>
                </a:solidFill>
                <a:latin typeface="Arial"/>
                <a:cs typeface="Arial"/>
              </a:rPr>
              <a:t>14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4025"/>
            <a:ext cx="8020050" cy="4733925"/>
          </a:xfrm>
          <a:custGeom>
            <a:avLst/>
            <a:gdLst/>
            <a:ahLst/>
            <a:cxnLst/>
            <a:rect l="l" t="t" r="r" b="b"/>
            <a:pathLst>
              <a:path w="8020050" h="4733925">
                <a:moveTo>
                  <a:pt x="8020050" y="0"/>
                </a:moveTo>
                <a:lnTo>
                  <a:pt x="0" y="0"/>
                </a:lnTo>
                <a:lnTo>
                  <a:pt x="0" y="4733798"/>
                </a:lnTo>
                <a:lnTo>
                  <a:pt x="8020050" y="4733798"/>
                </a:lnTo>
                <a:lnTo>
                  <a:pt x="8020050" y="0"/>
                </a:lnTo>
                <a:close/>
              </a:path>
            </a:pathLst>
          </a:custGeom>
          <a:solidFill>
            <a:srgbClr val="C1DFFF">
              <a:alpha val="23921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7005540"/>
            <a:ext cx="1600200" cy="1595534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902335" y="339471"/>
            <a:ext cx="8693150" cy="7581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70">
                <a:solidFill>
                  <a:srgbClr val="39396C"/>
                </a:solidFill>
              </a:rPr>
              <a:t>Directors</a:t>
            </a:r>
            <a:r>
              <a:rPr dirty="0" spc="-300">
                <a:solidFill>
                  <a:srgbClr val="39396C"/>
                </a:solidFill>
              </a:rPr>
              <a:t> </a:t>
            </a:r>
            <a:r>
              <a:rPr dirty="0">
                <a:solidFill>
                  <a:srgbClr val="39396C"/>
                </a:solidFill>
              </a:rPr>
              <a:t>&amp;</a:t>
            </a:r>
            <a:r>
              <a:rPr dirty="0" spc="-500">
                <a:solidFill>
                  <a:srgbClr val="39396C"/>
                </a:solidFill>
              </a:rPr>
              <a:t> </a:t>
            </a:r>
            <a:r>
              <a:rPr dirty="0" spc="-75">
                <a:solidFill>
                  <a:srgbClr val="39396C"/>
                </a:solidFill>
              </a:rPr>
              <a:t>Management</a:t>
            </a:r>
            <a:r>
              <a:rPr dirty="0" spc="-335">
                <a:solidFill>
                  <a:srgbClr val="39396C"/>
                </a:solidFill>
              </a:rPr>
              <a:t> </a:t>
            </a:r>
            <a:r>
              <a:rPr dirty="0" spc="-20">
                <a:solidFill>
                  <a:srgbClr val="39396C"/>
                </a:solidFill>
              </a:rPr>
              <a:t>Team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48204" y="6911593"/>
            <a:ext cx="2219960" cy="3568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b="1">
                <a:solidFill>
                  <a:srgbClr val="1E304D"/>
                </a:solidFill>
                <a:latin typeface="Arial"/>
                <a:cs typeface="Arial"/>
              </a:rPr>
              <a:t>David</a:t>
            </a:r>
            <a:r>
              <a:rPr dirty="0" sz="2150" spc="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150" spc="-25" b="1">
                <a:solidFill>
                  <a:srgbClr val="1E304D"/>
                </a:solidFill>
                <a:latin typeface="Arial"/>
                <a:cs typeface="Arial"/>
              </a:rPr>
              <a:t>Thompson</a:t>
            </a:r>
            <a:endParaRPr sz="2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40325" y="6983730"/>
            <a:ext cx="2946400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125">
                <a:latin typeface="Arial"/>
                <a:cs typeface="Arial"/>
              </a:rPr>
              <a:t>DIRECTOR,</a:t>
            </a:r>
            <a:r>
              <a:rPr dirty="0" sz="1400" spc="-165">
                <a:latin typeface="Arial"/>
                <a:cs typeface="Arial"/>
              </a:rPr>
              <a:t> </a:t>
            </a:r>
            <a:r>
              <a:rPr dirty="0" sz="1400" spc="-65">
                <a:latin typeface="Arial"/>
                <a:cs typeface="Arial"/>
              </a:rPr>
              <a:t>AUDIT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114">
                <a:latin typeface="Arial"/>
                <a:cs typeface="Arial"/>
              </a:rPr>
              <a:t>COMMITTEE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CHAIR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95850" y="7048500"/>
            <a:ext cx="95250" cy="123825"/>
          </a:xfrm>
          <a:custGeom>
            <a:avLst/>
            <a:gdLst/>
            <a:ahLst/>
            <a:cxnLst/>
            <a:rect l="l" t="t" r="r" b="b"/>
            <a:pathLst>
              <a:path w="95250" h="123825">
                <a:moveTo>
                  <a:pt x="47751" y="0"/>
                </a:moveTo>
                <a:lnTo>
                  <a:pt x="0" y="0"/>
                </a:lnTo>
                <a:lnTo>
                  <a:pt x="0" y="123698"/>
                </a:lnTo>
                <a:lnTo>
                  <a:pt x="47751" y="123698"/>
                </a:lnTo>
                <a:lnTo>
                  <a:pt x="95249" y="61849"/>
                </a:lnTo>
                <a:lnTo>
                  <a:pt x="47751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0437494" y="1714500"/>
            <a:ext cx="1621155" cy="3568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-25" b="1">
                <a:solidFill>
                  <a:srgbClr val="1E304D"/>
                </a:solidFill>
                <a:latin typeface="Arial"/>
                <a:cs typeface="Arial"/>
              </a:rPr>
              <a:t>Jay</a:t>
            </a:r>
            <a:r>
              <a:rPr dirty="0" sz="2150" spc="-100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150" spc="-35" b="1">
                <a:solidFill>
                  <a:srgbClr val="1E304D"/>
                </a:solidFill>
                <a:latin typeface="Arial"/>
                <a:cs typeface="Arial"/>
              </a:rPr>
              <a:t>Park,</a:t>
            </a:r>
            <a:r>
              <a:rPr dirty="0" sz="2150" spc="-140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150" spc="-45" b="1">
                <a:solidFill>
                  <a:srgbClr val="1E304D"/>
                </a:solidFill>
                <a:latin typeface="Arial"/>
                <a:cs typeface="Arial"/>
              </a:rPr>
              <a:t>KC</a:t>
            </a:r>
            <a:endParaRPr sz="2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391261" y="1781873"/>
            <a:ext cx="84201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110">
                <a:latin typeface="Arial"/>
                <a:cs typeface="Arial"/>
              </a:rPr>
              <a:t>DIRECTOR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44141" y="7505446"/>
            <a:ext cx="5579745" cy="2352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620">
              <a:lnSpc>
                <a:spcPct val="1147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Mr.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Thompson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has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30</a:t>
            </a:r>
            <a:r>
              <a:rPr dirty="0" sz="1200" spc="2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years</a:t>
            </a:r>
            <a:r>
              <a:rPr dirty="0" sz="1200" spc="1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1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financial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experience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oil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gas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industry. </a:t>
            </a:r>
            <a:r>
              <a:rPr dirty="0" sz="1200">
                <a:latin typeface="Arial"/>
                <a:cs typeface="Arial"/>
              </a:rPr>
              <a:t>He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successfully</a:t>
            </a:r>
            <a:r>
              <a:rPr dirty="0" sz="1200" spc="2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founded</a:t>
            </a:r>
            <a:r>
              <a:rPr dirty="0" sz="1200" spc="2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oil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trading</a:t>
            </a:r>
            <a:r>
              <a:rPr dirty="0" sz="1200" spc="2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company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Bermuda,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with</a:t>
            </a:r>
            <a:r>
              <a:rPr dirty="0" sz="1200" spc="2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offices</a:t>
            </a:r>
            <a:r>
              <a:rPr dirty="0" sz="1200" spc="26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in</a:t>
            </a:r>
            <a:r>
              <a:rPr dirty="0" sz="1200">
                <a:latin typeface="Arial"/>
                <a:cs typeface="Arial"/>
              </a:rPr>
              <a:t> the</a:t>
            </a:r>
            <a:r>
              <a:rPr dirty="0" sz="1200" spc="1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U.S.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Europe,</a:t>
            </a:r>
            <a:r>
              <a:rPr dirty="0" sz="1200" spc="1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was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responsible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1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company’s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Turkmenistan </a:t>
            </a:r>
            <a:r>
              <a:rPr dirty="0" sz="1200">
                <a:latin typeface="Arial"/>
                <a:cs typeface="Arial"/>
              </a:rPr>
              <a:t>production</a:t>
            </a:r>
            <a:r>
              <a:rPr dirty="0" sz="1200" spc="2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operations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3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Lhamov</a:t>
            </a:r>
            <a:r>
              <a:rPr dirty="0" sz="1200" spc="2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2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Zhdanoy</a:t>
            </a:r>
            <a:r>
              <a:rPr dirty="0" sz="1200" spc="2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oil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fields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(offshore</a:t>
            </a:r>
            <a:r>
              <a:rPr dirty="0" sz="1200" spc="28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Caspian </a:t>
            </a:r>
            <a:r>
              <a:rPr dirty="0" sz="1200">
                <a:latin typeface="Arial"/>
                <a:cs typeface="Arial"/>
              </a:rPr>
              <a:t>Sea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—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part</a:t>
            </a:r>
            <a:r>
              <a:rPr dirty="0" sz="1200" spc="25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1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Turkmenistan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project),</a:t>
            </a:r>
            <a:r>
              <a:rPr dirty="0" sz="1200" spc="2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which</a:t>
            </a:r>
            <a:r>
              <a:rPr dirty="0" sz="1200" spc="2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discovered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producing</a:t>
            </a:r>
            <a:r>
              <a:rPr dirty="0" sz="1200" spc="5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reserves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365M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barrels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oil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TCF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gas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successfully</a:t>
            </a:r>
            <a:r>
              <a:rPr dirty="0" sz="1200" spc="2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raised</a:t>
            </a:r>
            <a:r>
              <a:rPr dirty="0" sz="1200" spc="155">
                <a:latin typeface="Arial"/>
                <a:cs typeface="Arial"/>
              </a:rPr>
              <a:t> </a:t>
            </a:r>
            <a:r>
              <a:rPr dirty="0" sz="1200" spc="-20">
                <a:latin typeface="Arial"/>
                <a:cs typeface="Arial"/>
              </a:rPr>
              <a:t>over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14700"/>
              </a:lnSpc>
            </a:pPr>
            <a:r>
              <a:rPr dirty="0" sz="1200">
                <a:latin typeface="Arial"/>
                <a:cs typeface="Arial"/>
              </a:rPr>
              <a:t>$100M</a:t>
            </a:r>
            <a:r>
              <a:rPr dirty="0" sz="1200" spc="1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equity.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He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is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Managing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Director</a:t>
            </a:r>
            <a:r>
              <a:rPr dirty="0" sz="1200" spc="1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AMS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Limited,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Bermuda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based </a:t>
            </a:r>
            <a:r>
              <a:rPr dirty="0" sz="1200">
                <a:latin typeface="Arial"/>
                <a:cs typeface="Arial"/>
              </a:rPr>
              <a:t>Management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Company.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He</a:t>
            </a:r>
            <a:r>
              <a:rPr dirty="0" sz="1200" spc="1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has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served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as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Founder,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President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CEO</a:t>
            </a:r>
            <a:r>
              <a:rPr dirty="0" sz="1200" spc="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Sea </a:t>
            </a:r>
            <a:r>
              <a:rPr dirty="0" sz="1200">
                <a:latin typeface="Arial"/>
                <a:cs typeface="Arial"/>
              </a:rPr>
              <a:t>Dragon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Energy</a:t>
            </a:r>
            <a:r>
              <a:rPr dirty="0" sz="1200" spc="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Inc.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(London</a:t>
            </a:r>
            <a:r>
              <a:rPr dirty="0" sz="1200" spc="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exchange: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SDX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21.00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GBP),</a:t>
            </a:r>
            <a:r>
              <a:rPr dirty="0" sz="1200" spc="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Financial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Director</a:t>
            </a:r>
            <a:r>
              <a:rPr dirty="0" sz="1200" spc="16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of </a:t>
            </a:r>
            <a:r>
              <a:rPr dirty="0" sz="1200">
                <a:latin typeface="Arial"/>
                <a:cs typeface="Arial"/>
              </a:rPr>
              <a:t>Forum</a:t>
            </a:r>
            <a:r>
              <a:rPr dirty="0" sz="1200" spc="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Energy</a:t>
            </a:r>
            <a:r>
              <a:rPr dirty="0" sz="1200" spc="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Plc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(AIM)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SVP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at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Larmag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Group</a:t>
            </a:r>
            <a:r>
              <a:rPr dirty="0" sz="1200" spc="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Companies.</a:t>
            </a:r>
            <a:r>
              <a:rPr dirty="0" sz="1200" spc="4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Mr.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1200">
                <a:latin typeface="Arial"/>
                <a:cs typeface="Arial"/>
              </a:rPr>
              <a:t>Thompson</a:t>
            </a:r>
            <a:r>
              <a:rPr dirty="0" sz="1200" spc="2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is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2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Certified</a:t>
            </a:r>
            <a:r>
              <a:rPr dirty="0" sz="1200" spc="2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Management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Accountant</a:t>
            </a:r>
            <a:r>
              <a:rPr dirty="0" sz="1200" spc="2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since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1998.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412094" y="2357746"/>
            <a:ext cx="7317740" cy="1703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4700"/>
              </a:lnSpc>
              <a:spcBef>
                <a:spcPts val="95"/>
              </a:spcBef>
            </a:pPr>
            <a:r>
              <a:rPr dirty="0" sz="1200">
                <a:latin typeface="Arial"/>
                <a:cs typeface="Arial"/>
              </a:rPr>
              <a:t>Mr.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Park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is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1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renowned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energy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lawyer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with</a:t>
            </a:r>
            <a:r>
              <a:rPr dirty="0" sz="1200" spc="2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particular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focus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on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upstream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oil</a:t>
            </a:r>
            <a:r>
              <a:rPr dirty="0" sz="1200" spc="1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gas</a:t>
            </a:r>
            <a:r>
              <a:rPr dirty="0" sz="1200" spc="1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transactions.</a:t>
            </a:r>
            <a:r>
              <a:rPr dirty="0" sz="1200" spc="21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He </a:t>
            </a:r>
            <a:r>
              <a:rPr dirty="0" sz="1200">
                <a:latin typeface="Arial"/>
                <a:cs typeface="Arial"/>
              </a:rPr>
              <a:t>has</a:t>
            </a:r>
            <a:r>
              <a:rPr dirty="0" sz="1200" spc="1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worked</a:t>
            </a:r>
            <a:r>
              <a:rPr dirty="0" sz="1200" spc="2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on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energy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projects</a:t>
            </a:r>
            <a:r>
              <a:rPr dirty="0" sz="1200" spc="2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more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than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 spc="50">
                <a:latin typeface="Arial"/>
                <a:cs typeface="Arial"/>
              </a:rPr>
              <a:t>fifty</a:t>
            </a:r>
            <a:r>
              <a:rPr dirty="0" sz="1200" spc="2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countries,</a:t>
            </a:r>
            <a:r>
              <a:rPr dirty="0" sz="1200" spc="1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including</a:t>
            </a:r>
            <a:r>
              <a:rPr dirty="0" sz="1200" spc="1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Turkey.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He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has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advised </a:t>
            </a:r>
            <a:r>
              <a:rPr dirty="0" sz="1200">
                <a:latin typeface="Arial"/>
                <a:cs typeface="Arial"/>
              </a:rPr>
              <a:t>international</a:t>
            </a:r>
            <a:r>
              <a:rPr dirty="0" sz="1200" spc="25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energy</a:t>
            </a:r>
            <a:r>
              <a:rPr dirty="0" sz="1200" spc="2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companies,</a:t>
            </a:r>
            <a:r>
              <a:rPr dirty="0" sz="1200" spc="2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including</a:t>
            </a:r>
            <a:r>
              <a:rPr dirty="0" sz="1200" spc="2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oil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2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gas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explorers,</a:t>
            </a:r>
            <a:r>
              <a:rPr dirty="0" sz="1200" spc="2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producers,</a:t>
            </a:r>
            <a:r>
              <a:rPr dirty="0" sz="1200" spc="3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marketers,</a:t>
            </a:r>
            <a:r>
              <a:rPr dirty="0" sz="1200" spc="29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pipeline </a:t>
            </a:r>
            <a:r>
              <a:rPr dirty="0" sz="1200">
                <a:latin typeface="Arial"/>
                <a:cs typeface="Arial"/>
              </a:rPr>
              <a:t>companies,</a:t>
            </a:r>
            <a:r>
              <a:rPr dirty="0" sz="1200" spc="2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state</a:t>
            </a:r>
            <a:r>
              <a:rPr dirty="0" sz="1200" spc="2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oil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companies,</a:t>
            </a:r>
            <a:r>
              <a:rPr dirty="0" sz="1200" spc="2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governments,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banks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multilateral</a:t>
            </a:r>
            <a:r>
              <a:rPr dirty="0" sz="1200" spc="2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agencies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such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as</a:t>
            </a:r>
            <a:r>
              <a:rPr dirty="0" sz="1200" spc="2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21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World</a:t>
            </a:r>
            <a:r>
              <a:rPr dirty="0" sz="1200" spc="5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Bank.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Mr.</a:t>
            </a:r>
            <a:r>
              <a:rPr dirty="0" sz="1200" spc="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Park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was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formerly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CEO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then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Chairman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1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ReconAfrica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exploring</a:t>
            </a:r>
            <a:r>
              <a:rPr dirty="0" sz="1200" spc="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1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oil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&amp;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gas</a:t>
            </a:r>
            <a:r>
              <a:rPr dirty="0" sz="1200" spc="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6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Namibia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Botswana.</a:t>
            </a:r>
            <a:r>
              <a:rPr dirty="0" sz="1200" spc="13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During</a:t>
            </a:r>
            <a:r>
              <a:rPr dirty="0" sz="1200" spc="1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this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period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ReconAfrica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was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twice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named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2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TSX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Venture</a:t>
            </a:r>
            <a:r>
              <a:rPr dirty="0" sz="1200" spc="1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50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was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the </a:t>
            </a:r>
            <a:r>
              <a:rPr dirty="0" sz="1200">
                <a:latin typeface="Arial"/>
                <a:cs typeface="Arial"/>
              </a:rPr>
              <a:t>top</a:t>
            </a:r>
            <a:r>
              <a:rPr dirty="0" sz="1200" spc="2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performing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2021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TSX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Venture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50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company</a:t>
            </a:r>
            <a:r>
              <a:rPr dirty="0" sz="1200" spc="1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from</a:t>
            </a:r>
            <a:r>
              <a:rPr dirty="0" sz="1200" spc="1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energy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sector.</a:t>
            </a:r>
            <a:r>
              <a:rPr dirty="0" sz="1200" spc="16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Mr.</a:t>
            </a:r>
            <a:r>
              <a:rPr dirty="0" sz="1200" spc="1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Park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is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currently</a:t>
            </a:r>
            <a:r>
              <a:rPr dirty="0" sz="1200" spc="21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Executive </a:t>
            </a:r>
            <a:r>
              <a:rPr dirty="0" sz="1200">
                <a:latin typeface="Arial"/>
                <a:cs typeface="Arial"/>
              </a:rPr>
              <a:t>Chairman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1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MCF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Energy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Ltd.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exploring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gas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Europe.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91130" y="2556827"/>
            <a:ext cx="150495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2150" spc="-55" b="1">
                <a:solidFill>
                  <a:srgbClr val="1E304D"/>
                </a:solidFill>
                <a:latin typeface="Arial"/>
                <a:cs typeface="Arial"/>
              </a:rPr>
              <a:t>Sean</a:t>
            </a:r>
            <a:r>
              <a:rPr dirty="0" sz="2150" spc="-15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150" spc="-10" b="1">
                <a:solidFill>
                  <a:srgbClr val="1E304D"/>
                </a:solidFill>
                <a:latin typeface="Arial"/>
                <a:cs typeface="Arial"/>
              </a:rPr>
              <a:t>Stofer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13984" y="2665031"/>
            <a:ext cx="211518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400" spc="-100">
                <a:latin typeface="Arial"/>
                <a:cs typeface="Arial"/>
              </a:rPr>
              <a:t>INTERIM</a:t>
            </a:r>
            <a:r>
              <a:rPr dirty="0" sz="1400" spc="-190">
                <a:latin typeface="Arial"/>
                <a:cs typeface="Arial"/>
              </a:rPr>
              <a:t> </a:t>
            </a:r>
            <a:r>
              <a:rPr dirty="0" sz="1400" spc="-105">
                <a:latin typeface="Arial"/>
                <a:cs typeface="Arial"/>
              </a:rPr>
              <a:t>CEO</a:t>
            </a:r>
            <a:r>
              <a:rPr dirty="0" sz="1400" spc="-229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&amp;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45">
                <a:latin typeface="Arial"/>
                <a:cs typeface="Arial"/>
              </a:rPr>
              <a:t>CHAIRMAN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56841" y="3161783"/>
            <a:ext cx="5379085" cy="23323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14700"/>
              </a:lnSpc>
              <a:spcBef>
                <a:spcPts val="95"/>
              </a:spcBef>
            </a:pPr>
            <a:r>
              <a:rPr dirty="0" sz="1200">
                <a:latin typeface="Arial"/>
                <a:cs typeface="Arial"/>
              </a:rPr>
              <a:t>Sean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Stofer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has</a:t>
            </a:r>
            <a:r>
              <a:rPr dirty="0" sz="1200" spc="1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over</a:t>
            </a:r>
            <a:r>
              <a:rPr dirty="0" sz="1200" spc="1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20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years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renewable</a:t>
            </a:r>
            <a:r>
              <a:rPr dirty="0" sz="1200" spc="1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energy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experience.</a:t>
            </a:r>
            <a:r>
              <a:rPr dirty="0" sz="1200" spc="2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Mr.</a:t>
            </a:r>
            <a:r>
              <a:rPr dirty="0" sz="1200" spc="15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Stofer</a:t>
            </a:r>
            <a:r>
              <a:rPr dirty="0" sz="1200" spc="5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is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graduate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1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University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British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Columbia</a:t>
            </a:r>
            <a:r>
              <a:rPr dirty="0" sz="1200" spc="1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Engineering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is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 spc="-50">
                <a:latin typeface="Arial"/>
                <a:cs typeface="Arial"/>
              </a:rPr>
              <a:t>a </a:t>
            </a:r>
            <a:r>
              <a:rPr dirty="0" sz="1200">
                <a:latin typeface="Arial"/>
                <a:cs typeface="Arial"/>
              </a:rPr>
              <a:t>registered</a:t>
            </a:r>
            <a:r>
              <a:rPr dirty="0" sz="1200" spc="2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Engineer</a:t>
            </a:r>
            <a:r>
              <a:rPr dirty="0" sz="1200" spc="1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California.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He</a:t>
            </a:r>
            <a:r>
              <a:rPr dirty="0" sz="1200" spc="1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is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founder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several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successful </a:t>
            </a:r>
            <a:r>
              <a:rPr dirty="0" sz="1200">
                <a:latin typeface="Arial"/>
                <a:cs typeface="Arial"/>
              </a:rPr>
              <a:t>renewable</a:t>
            </a:r>
            <a:r>
              <a:rPr dirty="0" sz="1200" spc="2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energy</a:t>
            </a:r>
            <a:r>
              <a:rPr dirty="0" sz="1200" spc="2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companies</a:t>
            </a:r>
            <a:r>
              <a:rPr dirty="0" sz="1200" spc="2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including</a:t>
            </a:r>
            <a:r>
              <a:rPr dirty="0" sz="1200" spc="2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2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25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arctic’s</a:t>
            </a:r>
            <a:r>
              <a:rPr dirty="0" sz="1200" spc="2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largest</a:t>
            </a:r>
            <a:r>
              <a:rPr dirty="0" sz="1200" spc="2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solar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array; </a:t>
            </a:r>
            <a:r>
              <a:rPr dirty="0" sz="1200">
                <a:latin typeface="Arial"/>
                <a:cs typeface="Arial"/>
              </a:rPr>
              <a:t>250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MW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1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solar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USA;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200+MW</a:t>
            </a:r>
            <a:r>
              <a:rPr dirty="0" sz="1200" spc="1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1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wind</a:t>
            </a:r>
            <a:r>
              <a:rPr dirty="0" sz="1200" spc="2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projects</a:t>
            </a:r>
            <a:r>
              <a:rPr dirty="0" sz="1200" spc="2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over</a:t>
            </a:r>
            <a:r>
              <a:rPr dirty="0" sz="1200" spc="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300MW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of </a:t>
            </a:r>
            <a:r>
              <a:rPr dirty="0" sz="1200" spc="10">
                <a:latin typeface="Arial"/>
                <a:cs typeface="Arial"/>
              </a:rPr>
              <a:t>hydroelectric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 spc="10">
                <a:latin typeface="Arial"/>
                <a:cs typeface="Arial"/>
              </a:rPr>
              <a:t>projects.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 spc="10">
                <a:latin typeface="Arial"/>
                <a:cs typeface="Arial"/>
              </a:rPr>
              <a:t>He</a:t>
            </a:r>
            <a:r>
              <a:rPr dirty="0" sz="1200" spc="35">
                <a:latin typeface="Arial"/>
                <a:cs typeface="Arial"/>
              </a:rPr>
              <a:t> </a:t>
            </a:r>
            <a:r>
              <a:rPr dirty="0" sz="1200" spc="10">
                <a:latin typeface="Arial"/>
                <a:cs typeface="Arial"/>
              </a:rPr>
              <a:t>is</a:t>
            </a:r>
            <a:r>
              <a:rPr dirty="0" sz="1200" spc="45">
                <a:latin typeface="Arial"/>
                <a:cs typeface="Arial"/>
              </a:rPr>
              <a:t> </a:t>
            </a:r>
            <a:r>
              <a:rPr dirty="0" sz="1200" spc="10">
                <a:latin typeface="Arial"/>
                <a:cs typeface="Arial"/>
              </a:rPr>
              <a:t>COO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sz="1200" spc="10">
                <a:latin typeface="Arial"/>
                <a:cs typeface="Arial"/>
              </a:rPr>
              <a:t>of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 spc="10">
                <a:latin typeface="Arial"/>
                <a:cs typeface="Arial"/>
              </a:rPr>
              <a:t>Green</a:t>
            </a:r>
            <a:r>
              <a:rPr dirty="0" sz="1200" spc="90">
                <a:latin typeface="Arial"/>
                <a:cs typeface="Arial"/>
              </a:rPr>
              <a:t> </a:t>
            </a:r>
            <a:r>
              <a:rPr dirty="0" sz="1200" spc="10">
                <a:latin typeface="Arial"/>
                <a:cs typeface="Arial"/>
              </a:rPr>
              <a:t>Data</a:t>
            </a:r>
            <a:r>
              <a:rPr dirty="0" sz="1200" spc="90">
                <a:latin typeface="Arial"/>
                <a:cs typeface="Arial"/>
              </a:rPr>
              <a:t> </a:t>
            </a:r>
            <a:r>
              <a:rPr dirty="0" sz="1200" spc="10">
                <a:latin typeface="Arial"/>
                <a:cs typeface="Arial"/>
              </a:rPr>
              <a:t>Center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 spc="10">
                <a:latin typeface="Arial"/>
                <a:cs typeface="Arial"/>
              </a:rPr>
              <a:t>Real</a:t>
            </a:r>
            <a:r>
              <a:rPr dirty="0" sz="1200" spc="75">
                <a:latin typeface="Arial"/>
                <a:cs typeface="Arial"/>
              </a:rPr>
              <a:t> </a:t>
            </a:r>
            <a:r>
              <a:rPr dirty="0" sz="1200" spc="10">
                <a:latin typeface="Arial"/>
                <a:cs typeface="Arial"/>
              </a:rPr>
              <a:t>Estate,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which </a:t>
            </a:r>
            <a:r>
              <a:rPr dirty="0" sz="1200">
                <a:latin typeface="Arial"/>
                <a:cs typeface="Arial"/>
              </a:rPr>
              <a:t>uses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renewable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energy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2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power</a:t>
            </a:r>
            <a:r>
              <a:rPr dirty="0" sz="1200" spc="2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data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centers.</a:t>
            </a:r>
            <a:r>
              <a:rPr dirty="0" sz="1200" spc="1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Sean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is</a:t>
            </a:r>
            <a:r>
              <a:rPr dirty="0" sz="1200" spc="1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leading</a:t>
            </a:r>
            <a:r>
              <a:rPr dirty="0" sz="1200" spc="1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project</a:t>
            </a:r>
            <a:r>
              <a:rPr dirty="0" sz="1200" spc="26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of </a:t>
            </a:r>
            <a:r>
              <a:rPr dirty="0" sz="1200">
                <a:latin typeface="Arial"/>
                <a:cs typeface="Arial"/>
              </a:rPr>
              <a:t>over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 spc="50">
                <a:latin typeface="Arial"/>
                <a:cs typeface="Arial"/>
              </a:rPr>
              <a:t>500</a:t>
            </a:r>
            <a:r>
              <a:rPr dirty="0" sz="1200" spc="1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MW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using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wind,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solar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hydropower.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Sean</a:t>
            </a:r>
            <a:r>
              <a:rPr dirty="0" sz="1200" spc="1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has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worked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closely </a:t>
            </a:r>
            <a:r>
              <a:rPr dirty="0" sz="1200">
                <a:latin typeface="Arial"/>
                <a:cs typeface="Arial"/>
              </a:rPr>
              <a:t>with</a:t>
            </a:r>
            <a:r>
              <a:rPr dirty="0" sz="1200" spc="2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Government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2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guide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policy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has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consulted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2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1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wide</a:t>
            </a:r>
            <a:r>
              <a:rPr dirty="0" sz="1200" spc="2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range</a:t>
            </a:r>
            <a:r>
              <a:rPr dirty="0" sz="1200" spc="19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of </a:t>
            </a:r>
            <a:r>
              <a:rPr dirty="0" sz="1200">
                <a:latin typeface="Arial"/>
                <a:cs typeface="Arial"/>
              </a:rPr>
              <a:t>companies.</a:t>
            </a:r>
            <a:r>
              <a:rPr dirty="0" sz="1200" spc="1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Sean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was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awarded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1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Top</a:t>
            </a:r>
            <a:r>
              <a:rPr dirty="0" sz="1200" spc="1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40</a:t>
            </a:r>
            <a:r>
              <a:rPr dirty="0" sz="1200" spc="2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Under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40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Vancouver,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Canada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his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business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achievements.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3144500" y="1847850"/>
            <a:ext cx="85725" cy="114300"/>
          </a:xfrm>
          <a:custGeom>
            <a:avLst/>
            <a:gdLst/>
            <a:ahLst/>
            <a:cxnLst/>
            <a:rect l="l" t="t" r="r" b="b"/>
            <a:pathLst>
              <a:path w="85725" h="114300">
                <a:moveTo>
                  <a:pt x="42926" y="0"/>
                </a:moveTo>
                <a:lnTo>
                  <a:pt x="0" y="0"/>
                </a:lnTo>
                <a:lnTo>
                  <a:pt x="0" y="114173"/>
                </a:lnTo>
                <a:lnTo>
                  <a:pt x="42926" y="114173"/>
                </a:lnTo>
                <a:lnTo>
                  <a:pt x="85725" y="57150"/>
                </a:lnTo>
                <a:lnTo>
                  <a:pt x="42926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7" name="object 17"/>
          <p:cNvGrpSpPr/>
          <p:nvPr/>
        </p:nvGrpSpPr>
        <p:grpSpPr>
          <a:xfrm>
            <a:off x="333375" y="2733675"/>
            <a:ext cx="4714875" cy="1619250"/>
            <a:chOff x="333375" y="2733675"/>
            <a:chExt cx="4714875" cy="161925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375" y="2752725"/>
              <a:ext cx="1609725" cy="16002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953000" y="2733675"/>
              <a:ext cx="95250" cy="123825"/>
            </a:xfrm>
            <a:custGeom>
              <a:avLst/>
              <a:gdLst/>
              <a:ahLst/>
              <a:cxnLst/>
              <a:rect l="l" t="t" r="r" b="b"/>
              <a:pathLst>
                <a:path w="95250" h="123825">
                  <a:moveTo>
                    <a:pt x="47751" y="0"/>
                  </a:moveTo>
                  <a:lnTo>
                    <a:pt x="0" y="0"/>
                  </a:lnTo>
                  <a:lnTo>
                    <a:pt x="0" y="123698"/>
                  </a:lnTo>
                  <a:lnTo>
                    <a:pt x="47751" y="123698"/>
                  </a:lnTo>
                  <a:lnTo>
                    <a:pt x="95249" y="61849"/>
                  </a:lnTo>
                  <a:lnTo>
                    <a:pt x="47751" y="0"/>
                  </a:lnTo>
                  <a:close/>
                </a:path>
              </a:pathLst>
            </a:custGeom>
            <a:solidFill>
              <a:srgbClr val="FFD4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34400" y="1853306"/>
            <a:ext cx="1609725" cy="1604268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0" y="-25"/>
            <a:ext cx="723900" cy="1133475"/>
          </a:xfrm>
          <a:custGeom>
            <a:avLst/>
            <a:gdLst/>
            <a:ahLst/>
            <a:cxnLst/>
            <a:rect l="l" t="t" r="r" b="b"/>
            <a:pathLst>
              <a:path w="723900" h="1133475">
                <a:moveTo>
                  <a:pt x="723900" y="0"/>
                </a:moveTo>
                <a:lnTo>
                  <a:pt x="0" y="0"/>
                </a:lnTo>
                <a:lnTo>
                  <a:pt x="0" y="1133246"/>
                </a:lnTo>
                <a:lnTo>
                  <a:pt x="723900" y="1133246"/>
                </a:lnTo>
                <a:lnTo>
                  <a:pt x="72390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097250" y="457200"/>
            <a:ext cx="1600200" cy="552450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8524875" y="6907148"/>
            <a:ext cx="1617980" cy="1616075"/>
            <a:chOff x="8524875" y="6907148"/>
            <a:chExt cx="1617980" cy="1616075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4875" y="6909710"/>
              <a:ext cx="1609725" cy="160563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529700" y="6910323"/>
              <a:ext cx="1609725" cy="1609725"/>
            </a:xfrm>
            <a:custGeom>
              <a:avLst/>
              <a:gdLst/>
              <a:ahLst/>
              <a:cxnLst/>
              <a:rect l="l" t="t" r="r" b="b"/>
              <a:pathLst>
                <a:path w="1609725" h="1609725">
                  <a:moveTo>
                    <a:pt x="804799" y="0"/>
                  </a:moveTo>
                  <a:lnTo>
                    <a:pt x="887095" y="4064"/>
                  </a:lnTo>
                  <a:lnTo>
                    <a:pt x="966978" y="16383"/>
                  </a:lnTo>
                  <a:lnTo>
                    <a:pt x="1044194" y="36195"/>
                  </a:lnTo>
                  <a:lnTo>
                    <a:pt x="1118108" y="63246"/>
                  </a:lnTo>
                  <a:lnTo>
                    <a:pt x="1188466" y="97155"/>
                  </a:lnTo>
                  <a:lnTo>
                    <a:pt x="1254887" y="137541"/>
                  </a:lnTo>
                  <a:lnTo>
                    <a:pt x="1316736" y="183769"/>
                  </a:lnTo>
                  <a:lnTo>
                    <a:pt x="1373886" y="235839"/>
                  </a:lnTo>
                  <a:lnTo>
                    <a:pt x="1425956" y="292862"/>
                  </a:lnTo>
                  <a:lnTo>
                    <a:pt x="1472184" y="354838"/>
                  </a:lnTo>
                  <a:lnTo>
                    <a:pt x="1512570" y="421259"/>
                  </a:lnTo>
                  <a:lnTo>
                    <a:pt x="1546352" y="491490"/>
                  </a:lnTo>
                  <a:lnTo>
                    <a:pt x="1573530" y="565531"/>
                  </a:lnTo>
                  <a:lnTo>
                    <a:pt x="1593342" y="642747"/>
                  </a:lnTo>
                  <a:lnTo>
                    <a:pt x="1605534" y="722630"/>
                  </a:lnTo>
                  <a:lnTo>
                    <a:pt x="1609598" y="804799"/>
                  </a:lnTo>
                  <a:lnTo>
                    <a:pt x="1605534" y="887094"/>
                  </a:lnTo>
                  <a:lnTo>
                    <a:pt x="1593342" y="966978"/>
                  </a:lnTo>
                  <a:lnTo>
                    <a:pt x="1573530" y="1044321"/>
                  </a:lnTo>
                  <a:lnTo>
                    <a:pt x="1546352" y="1118235"/>
                  </a:lnTo>
                  <a:lnTo>
                    <a:pt x="1512570" y="1188593"/>
                  </a:lnTo>
                  <a:lnTo>
                    <a:pt x="1472184" y="1254887"/>
                  </a:lnTo>
                  <a:lnTo>
                    <a:pt x="1425956" y="1316863"/>
                  </a:lnTo>
                  <a:lnTo>
                    <a:pt x="1373886" y="1374013"/>
                  </a:lnTo>
                  <a:lnTo>
                    <a:pt x="1316736" y="1425956"/>
                  </a:lnTo>
                  <a:lnTo>
                    <a:pt x="1254887" y="1472311"/>
                  </a:lnTo>
                  <a:lnTo>
                    <a:pt x="1188466" y="1512697"/>
                  </a:lnTo>
                  <a:lnTo>
                    <a:pt x="1118108" y="1546479"/>
                  </a:lnTo>
                  <a:lnTo>
                    <a:pt x="1044194" y="1573530"/>
                  </a:lnTo>
                  <a:lnTo>
                    <a:pt x="966978" y="1593469"/>
                  </a:lnTo>
                  <a:lnTo>
                    <a:pt x="887095" y="1605661"/>
                  </a:lnTo>
                  <a:lnTo>
                    <a:pt x="804799" y="1609725"/>
                  </a:lnTo>
                  <a:lnTo>
                    <a:pt x="722630" y="1605661"/>
                  </a:lnTo>
                  <a:lnTo>
                    <a:pt x="642620" y="1593469"/>
                  </a:lnTo>
                  <a:lnTo>
                    <a:pt x="565404" y="1573530"/>
                  </a:lnTo>
                  <a:lnTo>
                    <a:pt x="491490" y="1546479"/>
                  </a:lnTo>
                  <a:lnTo>
                    <a:pt x="421132" y="1512697"/>
                  </a:lnTo>
                  <a:lnTo>
                    <a:pt x="354838" y="1472311"/>
                  </a:lnTo>
                  <a:lnTo>
                    <a:pt x="292862" y="1425956"/>
                  </a:lnTo>
                  <a:lnTo>
                    <a:pt x="235712" y="1374013"/>
                  </a:lnTo>
                  <a:lnTo>
                    <a:pt x="183642" y="1316863"/>
                  </a:lnTo>
                  <a:lnTo>
                    <a:pt x="137414" y="1254887"/>
                  </a:lnTo>
                  <a:lnTo>
                    <a:pt x="97028" y="1188593"/>
                  </a:lnTo>
                  <a:lnTo>
                    <a:pt x="63246" y="1118235"/>
                  </a:lnTo>
                  <a:lnTo>
                    <a:pt x="36068" y="1044321"/>
                  </a:lnTo>
                  <a:lnTo>
                    <a:pt x="16256" y="966978"/>
                  </a:lnTo>
                  <a:lnTo>
                    <a:pt x="4064" y="887094"/>
                  </a:lnTo>
                  <a:lnTo>
                    <a:pt x="0" y="804799"/>
                  </a:lnTo>
                  <a:lnTo>
                    <a:pt x="4064" y="722630"/>
                  </a:lnTo>
                  <a:lnTo>
                    <a:pt x="16256" y="642747"/>
                  </a:lnTo>
                  <a:lnTo>
                    <a:pt x="36068" y="565531"/>
                  </a:lnTo>
                  <a:lnTo>
                    <a:pt x="63246" y="491490"/>
                  </a:lnTo>
                  <a:lnTo>
                    <a:pt x="97028" y="421259"/>
                  </a:lnTo>
                  <a:lnTo>
                    <a:pt x="137414" y="354838"/>
                  </a:lnTo>
                  <a:lnTo>
                    <a:pt x="183642" y="292862"/>
                  </a:lnTo>
                  <a:lnTo>
                    <a:pt x="235712" y="235839"/>
                  </a:lnTo>
                  <a:lnTo>
                    <a:pt x="292862" y="183769"/>
                  </a:lnTo>
                  <a:lnTo>
                    <a:pt x="354838" y="137541"/>
                  </a:lnTo>
                  <a:lnTo>
                    <a:pt x="421132" y="97155"/>
                  </a:lnTo>
                  <a:lnTo>
                    <a:pt x="491490" y="63246"/>
                  </a:lnTo>
                  <a:lnTo>
                    <a:pt x="565404" y="36195"/>
                  </a:lnTo>
                  <a:lnTo>
                    <a:pt x="642620" y="16383"/>
                  </a:lnTo>
                  <a:lnTo>
                    <a:pt x="722630" y="4064"/>
                  </a:lnTo>
                  <a:lnTo>
                    <a:pt x="804799" y="0"/>
                  </a:lnTo>
                  <a:close/>
                </a:path>
              </a:pathLst>
            </a:custGeom>
            <a:ln w="6350">
              <a:solidFill>
                <a:srgbClr val="7D7D7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10437494" y="6911593"/>
            <a:ext cx="2281555" cy="3568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-10" b="1">
                <a:solidFill>
                  <a:srgbClr val="1E304D"/>
                </a:solidFill>
                <a:latin typeface="Arial"/>
                <a:cs typeface="Arial"/>
              </a:rPr>
              <a:t>Burak</a:t>
            </a:r>
            <a:r>
              <a:rPr dirty="0" sz="2150" spc="-130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150" spc="-30" b="1">
                <a:solidFill>
                  <a:srgbClr val="1E304D"/>
                </a:solidFill>
                <a:latin typeface="Arial"/>
                <a:cs typeface="Arial"/>
              </a:rPr>
              <a:t>Tolga</a:t>
            </a:r>
            <a:r>
              <a:rPr dirty="0" sz="2150" spc="-120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150" spc="-10" b="1">
                <a:solidFill>
                  <a:srgbClr val="1E304D"/>
                </a:solidFill>
                <a:latin typeface="Arial"/>
                <a:cs typeface="Arial"/>
              </a:rPr>
              <a:t>Terzi</a:t>
            </a:r>
            <a:endParaRPr sz="21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460476" y="7019861"/>
            <a:ext cx="1907539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90">
                <a:latin typeface="Arial"/>
                <a:cs typeface="Arial"/>
              </a:rPr>
              <a:t>VICE</a:t>
            </a:r>
            <a:r>
              <a:rPr dirty="0" sz="1400" spc="-100">
                <a:latin typeface="Arial"/>
                <a:cs typeface="Arial"/>
              </a:rPr>
              <a:t> </a:t>
            </a:r>
            <a:r>
              <a:rPr dirty="0" sz="1400" spc="-130">
                <a:latin typeface="Arial"/>
                <a:cs typeface="Arial"/>
              </a:rPr>
              <a:t>PRESIDENT</a:t>
            </a:r>
            <a:r>
              <a:rPr dirty="0" sz="1400" spc="-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&amp;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DGM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211175" y="7086600"/>
            <a:ext cx="95250" cy="123825"/>
          </a:xfrm>
          <a:custGeom>
            <a:avLst/>
            <a:gdLst/>
            <a:ahLst/>
            <a:cxnLst/>
            <a:rect l="l" t="t" r="r" b="b"/>
            <a:pathLst>
              <a:path w="95250" h="123825">
                <a:moveTo>
                  <a:pt x="47751" y="0"/>
                </a:moveTo>
                <a:lnTo>
                  <a:pt x="0" y="0"/>
                </a:lnTo>
                <a:lnTo>
                  <a:pt x="0" y="123698"/>
                </a:lnTo>
                <a:lnTo>
                  <a:pt x="47751" y="123698"/>
                </a:lnTo>
                <a:lnTo>
                  <a:pt x="95249" y="61849"/>
                </a:lnTo>
                <a:lnTo>
                  <a:pt x="47751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15350" y="4576572"/>
            <a:ext cx="1647825" cy="1605151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10437494" y="4549457"/>
            <a:ext cx="216154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-30" b="1">
                <a:solidFill>
                  <a:srgbClr val="1E304D"/>
                </a:solidFill>
                <a:latin typeface="Arial"/>
                <a:cs typeface="Arial"/>
              </a:rPr>
              <a:t>Scott</a:t>
            </a:r>
            <a:r>
              <a:rPr dirty="0" sz="2150" spc="-120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150" spc="-45" b="1">
                <a:solidFill>
                  <a:srgbClr val="1E304D"/>
                </a:solidFill>
                <a:latin typeface="Arial"/>
                <a:cs typeface="Arial"/>
              </a:rPr>
              <a:t>Lower</a:t>
            </a:r>
            <a:r>
              <a:rPr dirty="0" sz="2150" spc="-95" b="1">
                <a:solidFill>
                  <a:srgbClr val="1E304D"/>
                </a:solidFill>
                <a:latin typeface="Arial"/>
                <a:cs typeface="Arial"/>
              </a:rPr>
              <a:t> </a:t>
            </a:r>
            <a:r>
              <a:rPr dirty="0" sz="2150" spc="-25" b="1">
                <a:solidFill>
                  <a:srgbClr val="1E304D"/>
                </a:solidFill>
                <a:latin typeface="Arial"/>
                <a:cs typeface="Arial"/>
              </a:rPr>
              <a:t>CPA</a:t>
            </a:r>
            <a:endParaRPr sz="21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507719" y="4658105"/>
            <a:ext cx="927100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105">
                <a:latin typeface="Arial"/>
                <a:cs typeface="Arial"/>
              </a:rPr>
              <a:t>PRESIDENT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192125" y="4724400"/>
            <a:ext cx="85725" cy="123825"/>
          </a:xfrm>
          <a:custGeom>
            <a:avLst/>
            <a:gdLst/>
            <a:ahLst/>
            <a:cxnLst/>
            <a:rect l="l" t="t" r="r" b="b"/>
            <a:pathLst>
              <a:path w="85725" h="123825">
                <a:moveTo>
                  <a:pt x="42671" y="0"/>
                </a:moveTo>
                <a:lnTo>
                  <a:pt x="0" y="0"/>
                </a:lnTo>
                <a:lnTo>
                  <a:pt x="0" y="123825"/>
                </a:lnTo>
                <a:lnTo>
                  <a:pt x="42671" y="123825"/>
                </a:lnTo>
                <a:lnTo>
                  <a:pt x="85216" y="61976"/>
                </a:lnTo>
                <a:lnTo>
                  <a:pt x="42671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10478516" y="5343905"/>
            <a:ext cx="6732270" cy="7518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99100"/>
              </a:lnSpc>
              <a:spcBef>
                <a:spcPts val="110"/>
              </a:spcBef>
            </a:pPr>
            <a:r>
              <a:rPr dirty="0" sz="1200">
                <a:latin typeface="Arial"/>
                <a:cs typeface="Arial"/>
              </a:rPr>
              <a:t>Mr.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Lower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has</a:t>
            </a:r>
            <a:r>
              <a:rPr dirty="0" sz="1200" spc="1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served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consulting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role</a:t>
            </a:r>
            <a:r>
              <a:rPr dirty="0" sz="1200" spc="1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1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Company</a:t>
            </a:r>
            <a:r>
              <a:rPr dirty="0" sz="1200" spc="1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several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years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primarily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0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the </a:t>
            </a:r>
            <a:r>
              <a:rPr dirty="0" sz="1200">
                <a:latin typeface="Arial"/>
                <a:cs typeface="Arial"/>
              </a:rPr>
              <a:t>public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markets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space</a:t>
            </a:r>
            <a:r>
              <a:rPr dirty="0" sz="1200" spc="2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was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recently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appointed</a:t>
            </a:r>
            <a:r>
              <a:rPr dirty="0" sz="1200" spc="2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as</a:t>
            </a:r>
            <a:r>
              <a:rPr dirty="0" sz="1200" spc="1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President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one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2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Company’s </a:t>
            </a:r>
            <a:r>
              <a:rPr dirty="0" sz="1200">
                <a:latin typeface="Arial"/>
                <a:cs typeface="Arial"/>
              </a:rPr>
              <a:t>subsidiaries,</a:t>
            </a:r>
            <a:r>
              <a:rPr dirty="0" sz="1200" spc="1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Park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Place</a:t>
            </a:r>
            <a:r>
              <a:rPr dirty="0" sz="1200" spc="1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Energy.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Mr.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Lower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holds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his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CPA</a:t>
            </a:r>
            <a:r>
              <a:rPr dirty="0" sz="1200" spc="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designation,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Bachelors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17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Business </a:t>
            </a:r>
            <a:r>
              <a:rPr dirty="0" sz="1200">
                <a:latin typeface="Arial"/>
                <a:cs typeface="Arial"/>
              </a:rPr>
              <a:t>Administration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from</a:t>
            </a:r>
            <a:r>
              <a:rPr dirty="0" sz="1200" spc="2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SFU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has</a:t>
            </a:r>
            <a:r>
              <a:rPr dirty="0" sz="1200" spc="1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background</a:t>
            </a:r>
            <a:r>
              <a:rPr dirty="0" sz="1200" spc="25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finance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public</a:t>
            </a:r>
            <a:r>
              <a:rPr dirty="0" sz="1200" spc="19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markets.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45938" y="9670126"/>
            <a:ext cx="190500" cy="202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70"/>
              </a:lnSpc>
            </a:pPr>
            <a:r>
              <a:rPr dirty="0" sz="1400" spc="-50">
                <a:solidFill>
                  <a:srgbClr val="1E304D"/>
                </a:solidFill>
                <a:latin typeface="Arial"/>
                <a:cs typeface="Arial"/>
              </a:rPr>
              <a:t>15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1"/>
            <a:ext cx="18288000" cy="10287000"/>
            <a:chOff x="0" y="-1"/>
            <a:chExt cx="18288000" cy="10287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9800" y="-1"/>
              <a:ext cx="12268200" cy="1028699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6038850" cy="10287000"/>
            </a:xfrm>
            <a:custGeom>
              <a:avLst/>
              <a:gdLst/>
              <a:ahLst/>
              <a:cxnLst/>
              <a:rect l="l" t="t" r="r" b="b"/>
              <a:pathLst>
                <a:path w="6038850" h="10287000">
                  <a:moveTo>
                    <a:pt x="6038342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6038342" y="10287000"/>
                  </a:lnTo>
                  <a:lnTo>
                    <a:pt x="6038342" y="0"/>
                  </a:lnTo>
                  <a:close/>
                </a:path>
              </a:pathLst>
            </a:custGeom>
            <a:solidFill>
              <a:srgbClr val="3939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54150" y="581025"/>
              <a:ext cx="3276600" cy="1190625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1054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05"/>
              </a:spcBef>
            </a:pPr>
            <a:r>
              <a:rPr dirty="0" spc="-45"/>
              <a:t>Contact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93775" y="2946082"/>
            <a:ext cx="4037329" cy="4965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5" b="1">
                <a:solidFill>
                  <a:srgbClr val="FFFFFF"/>
                </a:solidFill>
                <a:latin typeface="Arial"/>
                <a:cs typeface="Arial"/>
              </a:rPr>
              <a:t>General</a:t>
            </a:r>
            <a:r>
              <a:rPr dirty="0" sz="2400" spc="-1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Inquiries</a:t>
            </a:r>
            <a:endParaRPr sz="2400">
              <a:latin typeface="Arial"/>
              <a:cs typeface="Arial"/>
            </a:endParaRPr>
          </a:p>
          <a:p>
            <a:pPr marL="31115">
              <a:lnSpc>
                <a:spcPct val="100000"/>
              </a:lnSpc>
              <a:spcBef>
                <a:spcPts val="1350"/>
              </a:spcBef>
            </a:pPr>
            <a:r>
              <a:rPr dirty="0" u="heavy" sz="1550" spc="-10">
                <a:solidFill>
                  <a:srgbClr val="0000FF"/>
                </a:solidFill>
                <a:uFill>
                  <a:solidFill>
                    <a:srgbClr val="FFD400"/>
                  </a:solidFill>
                </a:uFill>
                <a:latin typeface="Arial"/>
                <a:cs typeface="Arial"/>
                <a:hlinkClick r:id="rId4"/>
              </a:rPr>
              <a:t>info@trillionenergy.com</a:t>
            </a:r>
            <a:endParaRPr sz="1550">
              <a:latin typeface="Arial"/>
              <a:cs typeface="Arial"/>
            </a:endParaRPr>
          </a:p>
          <a:p>
            <a:pPr marL="31115">
              <a:lnSpc>
                <a:spcPct val="100000"/>
              </a:lnSpc>
              <a:spcBef>
                <a:spcPts val="390"/>
              </a:spcBef>
            </a:pPr>
            <a:r>
              <a:rPr dirty="0" sz="1550" spc="-10">
                <a:solidFill>
                  <a:srgbClr val="FFFFFF"/>
                </a:solidFill>
                <a:latin typeface="Arial"/>
                <a:cs typeface="Arial"/>
              </a:rPr>
              <a:t>trillionenergy.com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25"/>
              </a:spcBef>
            </a:pPr>
            <a:endParaRPr sz="1550">
              <a:latin typeface="Arial"/>
              <a:cs typeface="Arial"/>
            </a:endParaRPr>
          </a:p>
          <a:p>
            <a:pPr marL="40640">
              <a:lnSpc>
                <a:spcPct val="100000"/>
              </a:lnSpc>
            </a:pPr>
            <a:r>
              <a:rPr dirty="0" sz="2400" spc="-70" b="1">
                <a:solidFill>
                  <a:srgbClr val="FFFFFF"/>
                </a:solidFill>
                <a:latin typeface="Arial"/>
                <a:cs typeface="Arial"/>
              </a:rPr>
              <a:t>Canada</a:t>
            </a:r>
            <a:r>
              <a:rPr dirty="0" sz="2400" spc="-1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75">
                <a:solidFill>
                  <a:srgbClr val="FFFFFF"/>
                </a:solidFill>
                <a:latin typeface="Arial"/>
                <a:cs typeface="Arial"/>
              </a:rPr>
              <a:t>(Head</a:t>
            </a:r>
            <a:r>
              <a:rPr dirty="0" sz="24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Office)</a:t>
            </a:r>
            <a:endParaRPr sz="2400">
              <a:latin typeface="Arial"/>
              <a:cs typeface="Arial"/>
            </a:endParaRPr>
          </a:p>
          <a:p>
            <a:pPr marL="31115">
              <a:lnSpc>
                <a:spcPct val="100000"/>
              </a:lnSpc>
              <a:spcBef>
                <a:spcPts val="975"/>
              </a:spcBef>
            </a:pP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Suite</a:t>
            </a:r>
            <a:r>
              <a:rPr dirty="0" sz="1550" spc="2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25">
                <a:solidFill>
                  <a:srgbClr val="FFFFFF"/>
                </a:solidFill>
                <a:latin typeface="Arial"/>
                <a:cs typeface="Arial"/>
              </a:rPr>
              <a:t>700</a:t>
            </a:r>
            <a:endParaRPr sz="1550">
              <a:latin typeface="Arial"/>
              <a:cs typeface="Arial"/>
            </a:endParaRPr>
          </a:p>
          <a:p>
            <a:pPr marL="31115">
              <a:lnSpc>
                <a:spcPct val="100000"/>
              </a:lnSpc>
              <a:spcBef>
                <a:spcPts val="165"/>
              </a:spcBef>
            </a:pPr>
            <a:r>
              <a:rPr dirty="0" sz="1550" spc="70">
                <a:solidFill>
                  <a:srgbClr val="FFFFFF"/>
                </a:solidFill>
                <a:latin typeface="Arial"/>
                <a:cs typeface="Arial"/>
              </a:rPr>
              <a:t>838</a:t>
            </a:r>
            <a:r>
              <a:rPr dirty="0" sz="1550" spc="2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West</a:t>
            </a:r>
            <a:r>
              <a:rPr dirty="0" sz="1550" spc="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50">
                <a:solidFill>
                  <a:srgbClr val="FFFFFF"/>
                </a:solidFill>
                <a:latin typeface="Arial"/>
                <a:cs typeface="Arial"/>
              </a:rPr>
              <a:t>Hasting</a:t>
            </a:r>
            <a:r>
              <a:rPr dirty="0" sz="1550" spc="2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Arial"/>
                <a:cs typeface="Arial"/>
              </a:rPr>
              <a:t>Street</a:t>
            </a:r>
            <a:endParaRPr sz="1550">
              <a:latin typeface="Arial"/>
              <a:cs typeface="Arial"/>
            </a:endParaRPr>
          </a:p>
          <a:p>
            <a:pPr marL="31115">
              <a:lnSpc>
                <a:spcPct val="100000"/>
              </a:lnSpc>
              <a:spcBef>
                <a:spcPts val="320"/>
              </a:spcBef>
            </a:pP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Vancouver,</a:t>
            </a:r>
            <a:r>
              <a:rPr dirty="0" sz="1550" spc="2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BC</a:t>
            </a:r>
            <a:r>
              <a:rPr dirty="0" sz="1550" spc="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V6C</a:t>
            </a:r>
            <a:r>
              <a:rPr dirty="0" sz="1550" spc="2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25">
                <a:solidFill>
                  <a:srgbClr val="FFFFFF"/>
                </a:solidFill>
                <a:latin typeface="Arial"/>
                <a:cs typeface="Arial"/>
              </a:rPr>
              <a:t>0A6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10"/>
              </a:spcBef>
            </a:pPr>
            <a:endParaRPr sz="1550">
              <a:latin typeface="Arial"/>
              <a:cs typeface="Arial"/>
            </a:endParaRPr>
          </a:p>
          <a:p>
            <a:pPr marL="40640">
              <a:lnSpc>
                <a:spcPct val="100000"/>
              </a:lnSpc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Turkiye</a:t>
            </a:r>
            <a:r>
              <a:rPr dirty="0" sz="24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(Operations)</a:t>
            </a:r>
            <a:endParaRPr sz="2400">
              <a:latin typeface="Arial"/>
              <a:cs typeface="Arial"/>
            </a:endParaRPr>
          </a:p>
          <a:p>
            <a:pPr marL="31115">
              <a:lnSpc>
                <a:spcPct val="100000"/>
              </a:lnSpc>
              <a:spcBef>
                <a:spcPts val="1275"/>
              </a:spcBef>
            </a:pP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Oran</a:t>
            </a:r>
            <a:r>
              <a:rPr dirty="0" sz="1550" spc="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Mah.</a:t>
            </a:r>
            <a:r>
              <a:rPr dirty="0" sz="1550" spc="1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Kudus</a:t>
            </a:r>
            <a:r>
              <a:rPr dirty="0" sz="155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Cad.</a:t>
            </a:r>
            <a:r>
              <a:rPr dirty="0" sz="1550" spc="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1/21</a:t>
            </a:r>
            <a:r>
              <a:rPr dirty="0" sz="1550" spc="1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Park</a:t>
            </a:r>
            <a:r>
              <a:rPr dirty="0" sz="1550" spc="2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Oran</a:t>
            </a:r>
            <a:r>
              <a:rPr dirty="0" sz="1550" spc="1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20">
                <a:solidFill>
                  <a:srgbClr val="FFFFFF"/>
                </a:solidFill>
                <a:latin typeface="Arial"/>
                <a:cs typeface="Arial"/>
              </a:rPr>
              <a:t>Ofis</a:t>
            </a:r>
            <a:endParaRPr sz="1550">
              <a:latin typeface="Arial"/>
              <a:cs typeface="Arial"/>
            </a:endParaRPr>
          </a:p>
          <a:p>
            <a:pPr marL="31115">
              <a:lnSpc>
                <a:spcPct val="100000"/>
              </a:lnSpc>
              <a:spcBef>
                <a:spcPts val="390"/>
              </a:spcBef>
            </a:pP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Plaza,</a:t>
            </a:r>
            <a:r>
              <a:rPr dirty="0" sz="1550" spc="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No:45,</a:t>
            </a:r>
            <a:r>
              <a:rPr dirty="0" sz="1550" spc="2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Kat:14,</a:t>
            </a:r>
            <a:r>
              <a:rPr dirty="0" sz="1550" spc="2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65">
                <a:solidFill>
                  <a:srgbClr val="FFFFFF"/>
                </a:solidFill>
                <a:latin typeface="Arial"/>
                <a:cs typeface="Arial"/>
              </a:rPr>
              <a:t>06450,</a:t>
            </a:r>
            <a:endParaRPr sz="1550">
              <a:latin typeface="Arial"/>
              <a:cs typeface="Arial"/>
            </a:endParaRPr>
          </a:p>
          <a:p>
            <a:pPr marL="31115">
              <a:lnSpc>
                <a:spcPct val="100000"/>
              </a:lnSpc>
              <a:spcBef>
                <a:spcPts val="545"/>
              </a:spcBef>
            </a:pP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Cankaya,</a:t>
            </a:r>
            <a:r>
              <a:rPr dirty="0" sz="1550" spc="3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Ankara,</a:t>
            </a:r>
            <a:r>
              <a:rPr dirty="0" sz="1550" spc="3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35">
                <a:solidFill>
                  <a:srgbClr val="FFFFFF"/>
                </a:solidFill>
                <a:latin typeface="Arial"/>
                <a:cs typeface="Arial"/>
              </a:rPr>
              <a:t>Turkiye</a:t>
            </a:r>
            <a:endParaRPr sz="15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723900" cy="1447800"/>
          </a:xfrm>
          <a:custGeom>
            <a:avLst/>
            <a:gdLst/>
            <a:ahLst/>
            <a:cxnLst/>
            <a:rect l="l" t="t" r="r" b="b"/>
            <a:pathLst>
              <a:path w="723900" h="1447800">
                <a:moveTo>
                  <a:pt x="723900" y="0"/>
                </a:moveTo>
                <a:lnTo>
                  <a:pt x="0" y="0"/>
                </a:lnTo>
                <a:lnTo>
                  <a:pt x="0" y="1447800"/>
                </a:lnTo>
                <a:lnTo>
                  <a:pt x="723900" y="1447800"/>
                </a:lnTo>
                <a:lnTo>
                  <a:pt x="72390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33238" y="9632950"/>
            <a:ext cx="21590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>
                <a:solidFill>
                  <a:srgbClr val="1E304D"/>
                </a:solidFill>
                <a:latin typeface="Arial"/>
                <a:cs typeface="Arial"/>
              </a:rPr>
              <a:t>16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02335" y="16827"/>
            <a:ext cx="10574655" cy="107886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33020">
              <a:lnSpc>
                <a:spcPts val="2905"/>
              </a:lnSpc>
              <a:spcBef>
                <a:spcPts val="125"/>
              </a:spcBef>
            </a:pPr>
            <a:r>
              <a:rPr dirty="0" sz="2750" spc="80" b="0">
                <a:solidFill>
                  <a:srgbClr val="1E304D"/>
                </a:solidFill>
                <a:latin typeface="Arial"/>
                <a:cs typeface="Arial"/>
              </a:rPr>
              <a:t>Appendix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5365"/>
              </a:lnSpc>
            </a:pPr>
            <a:r>
              <a:rPr dirty="0" spc="-25">
                <a:solidFill>
                  <a:srgbClr val="39396C"/>
                </a:solidFill>
              </a:rPr>
              <a:t>Presentation</a:t>
            </a:r>
            <a:r>
              <a:rPr dirty="0" spc="-254">
                <a:solidFill>
                  <a:srgbClr val="39396C"/>
                </a:solidFill>
              </a:rPr>
              <a:t> </a:t>
            </a:r>
            <a:r>
              <a:rPr dirty="0">
                <a:solidFill>
                  <a:srgbClr val="39396C"/>
                </a:solidFill>
              </a:rPr>
              <a:t>of</a:t>
            </a:r>
            <a:r>
              <a:rPr dirty="0" spc="-200">
                <a:solidFill>
                  <a:srgbClr val="39396C"/>
                </a:solidFill>
              </a:rPr>
              <a:t> </a:t>
            </a:r>
            <a:r>
              <a:rPr dirty="0" spc="-20">
                <a:solidFill>
                  <a:srgbClr val="39396C"/>
                </a:solidFill>
              </a:rPr>
              <a:t>Oil</a:t>
            </a:r>
            <a:r>
              <a:rPr dirty="0" spc="-310">
                <a:solidFill>
                  <a:srgbClr val="39396C"/>
                </a:solidFill>
              </a:rPr>
              <a:t> </a:t>
            </a:r>
            <a:r>
              <a:rPr dirty="0">
                <a:solidFill>
                  <a:srgbClr val="39396C"/>
                </a:solidFill>
              </a:rPr>
              <a:t>&amp;</a:t>
            </a:r>
            <a:r>
              <a:rPr dirty="0" spc="-525">
                <a:solidFill>
                  <a:srgbClr val="39396C"/>
                </a:solidFill>
              </a:rPr>
              <a:t> </a:t>
            </a:r>
            <a:r>
              <a:rPr dirty="0" spc="-235">
                <a:solidFill>
                  <a:srgbClr val="39396C"/>
                </a:solidFill>
              </a:rPr>
              <a:t>Gas</a:t>
            </a:r>
            <a:r>
              <a:rPr dirty="0" spc="-610">
                <a:solidFill>
                  <a:srgbClr val="39396C"/>
                </a:solidFill>
              </a:rPr>
              <a:t> </a:t>
            </a:r>
            <a:r>
              <a:rPr dirty="0" spc="-10">
                <a:solidFill>
                  <a:srgbClr val="39396C"/>
                </a:solidFill>
              </a:rPr>
              <a:t>Information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02335" y="1771987"/>
            <a:ext cx="5166360" cy="173164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95"/>
              </a:spcBef>
            </a:pPr>
            <a:r>
              <a:rPr dirty="0" sz="1100" spc="-25" b="1">
                <a:latin typeface="Arial"/>
                <a:cs typeface="Arial"/>
              </a:rPr>
              <a:t>Presentation</a:t>
            </a:r>
            <a:r>
              <a:rPr dirty="0" sz="1100" spc="-4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of</a:t>
            </a:r>
            <a:r>
              <a:rPr dirty="0" sz="1100" spc="-5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Oil &amp;</a:t>
            </a:r>
            <a:r>
              <a:rPr dirty="0" sz="1100" spc="-100" b="1">
                <a:latin typeface="Arial"/>
                <a:cs typeface="Arial"/>
              </a:rPr>
              <a:t> </a:t>
            </a:r>
            <a:r>
              <a:rPr dirty="0" sz="1100" spc="-45" b="1">
                <a:latin typeface="Arial"/>
                <a:cs typeface="Arial"/>
              </a:rPr>
              <a:t>Gas</a:t>
            </a:r>
            <a:r>
              <a:rPr dirty="0" sz="1100" spc="-16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Information</a:t>
            </a:r>
            <a:endParaRPr sz="11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65">
                <a:latin typeface="Arial"/>
                <a:cs typeface="Arial"/>
              </a:rPr>
              <a:t>BOEs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have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been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converted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on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basis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six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thousand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cubic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feet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(“Mcf”)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natural</a:t>
            </a:r>
            <a:endParaRPr sz="11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85"/>
              </a:spcBef>
            </a:pPr>
            <a:r>
              <a:rPr dirty="0" sz="1100">
                <a:latin typeface="Arial"/>
                <a:cs typeface="Arial"/>
              </a:rPr>
              <a:t>gas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1</a:t>
            </a:r>
            <a:r>
              <a:rPr dirty="0" sz="1100" spc="-2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barrel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oil.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BOEs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may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misleading,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particularly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if</a:t>
            </a:r>
            <a:r>
              <a:rPr dirty="0" sz="1100" spc="2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used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isolation.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A</a:t>
            </a:r>
            <a:endParaRPr sz="11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80"/>
              </a:spcBef>
            </a:pPr>
            <a:r>
              <a:rPr dirty="0" sz="1100">
                <a:latin typeface="Arial"/>
                <a:cs typeface="Arial"/>
              </a:rPr>
              <a:t>BOE</a:t>
            </a:r>
            <a:r>
              <a:rPr dirty="0" sz="1100" spc="2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conversion</a:t>
            </a:r>
            <a:r>
              <a:rPr dirty="0" sz="1100" spc="4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ratio</a:t>
            </a:r>
            <a:r>
              <a:rPr dirty="0" sz="1100" spc="459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4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6</a:t>
            </a:r>
            <a:r>
              <a:rPr dirty="0" sz="1100" spc="4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Mcf:</a:t>
            </a:r>
            <a:r>
              <a:rPr dirty="0" sz="1100" spc="3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1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bbl</a:t>
            </a:r>
            <a:r>
              <a:rPr dirty="0" sz="1100" spc="4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is</a:t>
            </a:r>
            <a:r>
              <a:rPr dirty="0" sz="1100" spc="4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based</a:t>
            </a:r>
            <a:r>
              <a:rPr dirty="0" sz="1100" spc="409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on</a:t>
            </a:r>
            <a:r>
              <a:rPr dirty="0" sz="1100" spc="43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</a:t>
            </a:r>
            <a:r>
              <a:rPr dirty="0" sz="1100" spc="4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energy</a:t>
            </a:r>
            <a:r>
              <a:rPr dirty="0" sz="1100" spc="38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equivalency</a:t>
            </a:r>
            <a:endParaRPr sz="1100">
              <a:latin typeface="Arial"/>
              <a:cs typeface="Arial"/>
            </a:endParaRPr>
          </a:p>
          <a:p>
            <a:pPr algn="just" marL="12700" marR="5080">
              <a:lnSpc>
                <a:spcPct val="113700"/>
              </a:lnSpc>
              <a:spcBef>
                <a:spcPts val="75"/>
              </a:spcBef>
            </a:pPr>
            <a:r>
              <a:rPr dirty="0" sz="1100">
                <a:latin typeface="Arial"/>
                <a:cs typeface="Arial"/>
              </a:rPr>
              <a:t>conversion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method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primarily</a:t>
            </a:r>
            <a:r>
              <a:rPr dirty="0" sz="1100" spc="20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applicable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at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burner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tip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does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not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represent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value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equivalency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at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wellhead.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addition,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given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that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value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ratio</a:t>
            </a:r>
            <a:r>
              <a:rPr dirty="0" sz="1100" spc="1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based </a:t>
            </a:r>
            <a:r>
              <a:rPr dirty="0" sz="1100">
                <a:latin typeface="Arial"/>
                <a:cs typeface="Arial"/>
              </a:rPr>
              <a:t>on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current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price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oil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compared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with</a:t>
            </a:r>
            <a:r>
              <a:rPr dirty="0" sz="1100" spc="1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natural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gas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is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significantly</a:t>
            </a:r>
            <a:r>
              <a:rPr dirty="0" sz="1100" spc="19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different </a:t>
            </a:r>
            <a:r>
              <a:rPr dirty="0" sz="1100">
                <a:latin typeface="Arial"/>
                <a:cs typeface="Arial"/>
              </a:rPr>
              <a:t>from</a:t>
            </a:r>
            <a:r>
              <a:rPr dirty="0" sz="1100" spc="20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229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energy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equivalent</a:t>
            </a:r>
            <a:r>
              <a:rPr dirty="0" sz="1100" spc="2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2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six</a:t>
            </a:r>
            <a:r>
              <a:rPr dirty="0" sz="1100" spc="2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2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one,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utilizing</a:t>
            </a:r>
            <a:r>
              <a:rPr dirty="0" sz="1100" spc="25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BOE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conversion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ratio</a:t>
            </a:r>
            <a:r>
              <a:rPr dirty="0" sz="1100" spc="2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245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6 </a:t>
            </a:r>
            <a:r>
              <a:rPr dirty="0" sz="1100" spc="-35">
                <a:latin typeface="Arial"/>
                <a:cs typeface="Arial"/>
              </a:rPr>
              <a:t>Mcf: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1bbl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would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misleading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as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an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indication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value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335" y="3681665"/>
            <a:ext cx="1228090" cy="42672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100" spc="-10" b="1">
                <a:latin typeface="Arial"/>
                <a:cs typeface="Arial"/>
              </a:rPr>
              <a:t>Definitions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this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presentation: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1700" y="4101528"/>
            <a:ext cx="5171440" cy="385635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82880" indent="-170180">
              <a:lnSpc>
                <a:spcPct val="100000"/>
              </a:lnSpc>
              <a:spcBef>
                <a:spcPts val="125"/>
              </a:spcBef>
              <a:buSzPct val="127272"/>
              <a:buChar char="•"/>
              <a:tabLst>
                <a:tab pos="182880" algn="l"/>
              </a:tabLst>
            </a:pPr>
            <a:r>
              <a:rPr dirty="0" sz="1100" spc="-20">
                <a:latin typeface="Arial"/>
                <a:cs typeface="Arial"/>
              </a:rPr>
              <a:t>“2P”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85">
                <a:latin typeface="Arial"/>
                <a:cs typeface="Arial"/>
              </a:rPr>
              <a:t>1P</a:t>
            </a:r>
            <a:r>
              <a:rPr dirty="0" sz="1100" spc="-2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reserves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plus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probable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reserves.</a:t>
            </a:r>
            <a:endParaRPr sz="1100">
              <a:latin typeface="Arial"/>
              <a:cs typeface="Arial"/>
            </a:endParaRPr>
          </a:p>
          <a:p>
            <a:pPr marL="182880" indent="-170180">
              <a:lnSpc>
                <a:spcPct val="100000"/>
              </a:lnSpc>
              <a:spcBef>
                <a:spcPts val="185"/>
              </a:spcBef>
              <a:buSzPct val="127272"/>
              <a:buChar char="•"/>
              <a:tabLst>
                <a:tab pos="182880" algn="l"/>
              </a:tabLst>
            </a:pPr>
            <a:r>
              <a:rPr dirty="0" sz="1100" spc="-10">
                <a:latin typeface="Arial"/>
                <a:cs typeface="Arial"/>
              </a:rPr>
              <a:t>“3P”</a:t>
            </a:r>
            <a:r>
              <a:rPr dirty="0" sz="1100">
                <a:latin typeface="Arial"/>
                <a:cs typeface="Arial"/>
              </a:rPr>
              <a:t> are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1Pplus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2P</a:t>
            </a:r>
            <a:r>
              <a:rPr dirty="0" sz="1100" spc="-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plus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possible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reserves.</a:t>
            </a:r>
            <a:endParaRPr sz="1100">
              <a:latin typeface="Arial"/>
              <a:cs typeface="Arial"/>
            </a:endParaRPr>
          </a:p>
          <a:p>
            <a:pPr marL="182245" marR="5080" indent="-170180">
              <a:lnSpc>
                <a:spcPct val="113700"/>
              </a:lnSpc>
              <a:buSzPct val="127272"/>
              <a:buChar char="•"/>
              <a:tabLst>
                <a:tab pos="184785" algn="l"/>
              </a:tabLst>
            </a:pPr>
            <a:r>
              <a:rPr dirty="0" sz="1100">
                <a:latin typeface="Arial"/>
                <a:cs typeface="Arial"/>
              </a:rPr>
              <a:t>“developed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producing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reserves”</a:t>
            </a:r>
            <a:r>
              <a:rPr dirty="0" sz="1100" spc="2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those</a:t>
            </a:r>
            <a:r>
              <a:rPr dirty="0" sz="1100" spc="1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that</a:t>
            </a:r>
            <a:r>
              <a:rPr dirty="0" sz="1100" spc="2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expected</a:t>
            </a:r>
            <a:r>
              <a:rPr dirty="0" sz="1100" spc="2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220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be </a:t>
            </a:r>
            <a:r>
              <a:rPr dirty="0" sz="1100" spc="-25">
                <a:latin typeface="Arial"/>
                <a:cs typeface="Arial"/>
              </a:rPr>
              <a:t>	</a:t>
            </a:r>
            <a:r>
              <a:rPr dirty="0" sz="1100">
                <a:latin typeface="Arial"/>
                <a:cs typeface="Arial"/>
              </a:rPr>
              <a:t>recovered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from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completion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intervals</a:t>
            </a:r>
            <a:r>
              <a:rPr dirty="0" sz="1100" spc="2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open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at</a:t>
            </a:r>
            <a:r>
              <a:rPr dirty="0" sz="1100" spc="2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1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time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2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estimate.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These </a:t>
            </a:r>
            <a:r>
              <a:rPr dirty="0" sz="1100" spc="-10">
                <a:latin typeface="Arial"/>
                <a:cs typeface="Arial"/>
              </a:rPr>
              <a:t>	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may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currently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producing</a:t>
            </a:r>
            <a:r>
              <a:rPr dirty="0" sz="1100" spc="1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or,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if</a:t>
            </a:r>
            <a:r>
              <a:rPr dirty="0" sz="1100" spc="2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shut-in,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they</a:t>
            </a:r>
            <a:r>
              <a:rPr dirty="0" sz="1100" spc="2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must</a:t>
            </a:r>
            <a:r>
              <a:rPr dirty="0" sz="1100" spc="1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have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previously </a:t>
            </a:r>
            <a:r>
              <a:rPr dirty="0" sz="1100" spc="-10">
                <a:latin typeface="Arial"/>
                <a:cs typeface="Arial"/>
              </a:rPr>
              <a:t>	</a:t>
            </a:r>
            <a:r>
              <a:rPr dirty="0" sz="1100">
                <a:latin typeface="Arial"/>
                <a:cs typeface="Arial"/>
              </a:rPr>
              <a:t>been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on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production,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date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resumption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production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must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known </a:t>
            </a:r>
            <a:r>
              <a:rPr dirty="0" sz="1100" spc="-10">
                <a:latin typeface="Arial"/>
                <a:cs typeface="Arial"/>
              </a:rPr>
              <a:t>	</a:t>
            </a:r>
            <a:r>
              <a:rPr dirty="0" sz="1100">
                <a:latin typeface="Arial"/>
                <a:cs typeface="Arial"/>
              </a:rPr>
              <a:t>with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reasonable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certainty.</a:t>
            </a:r>
            <a:endParaRPr sz="1100">
              <a:latin typeface="Arial"/>
              <a:cs typeface="Arial"/>
            </a:endParaRPr>
          </a:p>
          <a:p>
            <a:pPr marL="182880" indent="-170180">
              <a:lnSpc>
                <a:spcPct val="100000"/>
              </a:lnSpc>
              <a:spcBef>
                <a:spcPts val="180"/>
              </a:spcBef>
              <a:buSzPct val="127272"/>
              <a:buChar char="•"/>
              <a:tabLst>
                <a:tab pos="182880" algn="l"/>
              </a:tabLst>
            </a:pPr>
            <a:r>
              <a:rPr dirty="0" sz="1100">
                <a:latin typeface="Arial"/>
                <a:cs typeface="Arial"/>
              </a:rPr>
              <a:t>“GAAP”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means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generally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accepted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accounting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principles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Unites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States</a:t>
            </a:r>
            <a:endParaRPr sz="110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  <a:spcBef>
                <a:spcPts val="180"/>
              </a:spcBef>
            </a:pP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America.</a:t>
            </a:r>
            <a:endParaRPr sz="1100">
              <a:latin typeface="Arial"/>
              <a:cs typeface="Arial"/>
            </a:endParaRPr>
          </a:p>
          <a:p>
            <a:pPr marL="182880" indent="-170180">
              <a:lnSpc>
                <a:spcPct val="100000"/>
              </a:lnSpc>
              <a:spcBef>
                <a:spcPts val="335"/>
              </a:spcBef>
              <a:buSzPct val="127272"/>
              <a:buChar char="•"/>
              <a:tabLst>
                <a:tab pos="182880" algn="l"/>
              </a:tabLst>
            </a:pPr>
            <a:r>
              <a:rPr dirty="0" sz="1100">
                <a:latin typeface="Arial"/>
                <a:cs typeface="Arial"/>
              </a:rPr>
              <a:t>“NPV”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means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net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present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value.</a:t>
            </a:r>
            <a:endParaRPr sz="1100">
              <a:latin typeface="Arial"/>
              <a:cs typeface="Arial"/>
            </a:endParaRPr>
          </a:p>
          <a:p>
            <a:pPr marL="182880" indent="-170180">
              <a:lnSpc>
                <a:spcPct val="100000"/>
              </a:lnSpc>
              <a:spcBef>
                <a:spcPts val="180"/>
              </a:spcBef>
              <a:buSzPct val="127272"/>
              <a:buChar char="•"/>
              <a:tabLst>
                <a:tab pos="182880" algn="l"/>
              </a:tabLst>
            </a:pPr>
            <a:r>
              <a:rPr dirty="0" sz="1100" spc="-40">
                <a:latin typeface="Arial"/>
                <a:cs typeface="Arial"/>
              </a:rPr>
              <a:t>“NPV10”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means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45">
                <a:latin typeface="Arial"/>
                <a:cs typeface="Arial"/>
              </a:rPr>
              <a:t>NPV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discounted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at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10%.</a:t>
            </a:r>
            <a:endParaRPr sz="1100">
              <a:latin typeface="Arial"/>
              <a:cs typeface="Arial"/>
            </a:endParaRPr>
          </a:p>
          <a:p>
            <a:pPr marL="182880" indent="-170180">
              <a:lnSpc>
                <a:spcPct val="100000"/>
              </a:lnSpc>
              <a:spcBef>
                <a:spcPts val="105"/>
              </a:spcBef>
              <a:buSzPct val="127272"/>
              <a:buChar char="•"/>
              <a:tabLst>
                <a:tab pos="182880" algn="l"/>
              </a:tabLst>
            </a:pPr>
            <a:r>
              <a:rPr dirty="0" sz="1100">
                <a:latin typeface="Arial"/>
                <a:cs typeface="Arial"/>
              </a:rPr>
              <a:t>“possible</a:t>
            </a:r>
            <a:r>
              <a:rPr dirty="0" sz="1100" spc="2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reserves”</a:t>
            </a:r>
            <a:r>
              <a:rPr dirty="0" sz="1100" spc="2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those</a:t>
            </a:r>
            <a:r>
              <a:rPr dirty="0" sz="1100" spc="20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additional</a:t>
            </a:r>
            <a:r>
              <a:rPr dirty="0" sz="1100" spc="2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2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that</a:t>
            </a:r>
            <a:r>
              <a:rPr dirty="0" sz="1100" spc="25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less</a:t>
            </a:r>
            <a:r>
              <a:rPr dirty="0" sz="1100" spc="2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certain</a:t>
            </a:r>
            <a:r>
              <a:rPr dirty="0" sz="1100" spc="2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260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be</a:t>
            </a:r>
            <a:endParaRPr sz="110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  <a:spcBef>
                <a:spcPts val="180"/>
              </a:spcBef>
              <a:tabLst>
                <a:tab pos="1882775" algn="l"/>
              </a:tabLst>
            </a:pPr>
            <a:r>
              <a:rPr dirty="0" sz="1100">
                <a:latin typeface="Arial"/>
                <a:cs typeface="Arial"/>
              </a:rPr>
              <a:t>recovered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than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probable</a:t>
            </a:r>
            <a:r>
              <a:rPr dirty="0" sz="1100">
                <a:latin typeface="Arial"/>
                <a:cs typeface="Arial"/>
              </a:rPr>
              <a:t>	reserves.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There</a:t>
            </a:r>
            <a:r>
              <a:rPr dirty="0" sz="1100" spc="1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is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155">
                <a:latin typeface="Arial"/>
                <a:cs typeface="Arial"/>
              </a:rPr>
              <a:t> </a:t>
            </a:r>
            <a:r>
              <a:rPr dirty="0" sz="1100" spc="-30">
                <a:latin typeface="Arial"/>
                <a:cs typeface="Arial"/>
              </a:rPr>
              <a:t>10%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probability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that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quantities</a:t>
            </a:r>
            <a:endParaRPr sz="110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  <a:spcBef>
                <a:spcPts val="185"/>
              </a:spcBef>
              <a:tabLst>
                <a:tab pos="3959860" algn="l"/>
              </a:tabLst>
            </a:pPr>
            <a:r>
              <a:rPr dirty="0" sz="1100">
                <a:latin typeface="Arial"/>
                <a:cs typeface="Arial"/>
              </a:rPr>
              <a:t>actually</a:t>
            </a:r>
            <a:r>
              <a:rPr dirty="0" sz="1100" spc="2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recovered</a:t>
            </a:r>
            <a:r>
              <a:rPr dirty="0" sz="1100" spc="2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will</a:t>
            </a:r>
            <a:r>
              <a:rPr dirty="0" sz="1100" spc="3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equal</a:t>
            </a:r>
            <a:r>
              <a:rPr dirty="0" sz="1100" spc="2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2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exceed</a:t>
            </a:r>
            <a:r>
              <a:rPr dirty="0" sz="1100" spc="2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sum</a:t>
            </a:r>
            <a:r>
              <a:rPr dirty="0" sz="1100" spc="2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30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proved</a:t>
            </a:r>
            <a:r>
              <a:rPr dirty="0" sz="1100">
                <a:latin typeface="Arial"/>
                <a:cs typeface="Arial"/>
              </a:rPr>
              <a:t>	plus</a:t>
            </a:r>
            <a:r>
              <a:rPr dirty="0" sz="1100" spc="2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probable</a:t>
            </a:r>
            <a:r>
              <a:rPr dirty="0" sz="1100" spc="24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plus</a:t>
            </a:r>
            <a:endParaRPr sz="110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  <a:spcBef>
                <a:spcPts val="254"/>
              </a:spcBef>
            </a:pPr>
            <a:r>
              <a:rPr dirty="0" sz="1100">
                <a:latin typeface="Arial"/>
                <a:cs typeface="Arial"/>
              </a:rPr>
              <a:t>possible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reserves. </a:t>
            </a:r>
            <a:r>
              <a:rPr dirty="0" sz="1100" spc="-10">
                <a:latin typeface="Arial"/>
                <a:cs typeface="Arial"/>
              </a:rPr>
              <a:t>Possible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reserves</a:t>
            </a:r>
            <a:r>
              <a:rPr dirty="0" sz="1100">
                <a:latin typeface="Arial"/>
                <a:cs typeface="Arial"/>
              </a:rPr>
              <a:t> may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developed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undeveloped.</a:t>
            </a:r>
            <a:endParaRPr sz="1100">
              <a:latin typeface="Arial"/>
              <a:cs typeface="Arial"/>
            </a:endParaRPr>
          </a:p>
          <a:p>
            <a:pPr algn="just" marL="182245" marR="5715" indent="-170180">
              <a:lnSpc>
                <a:spcPct val="113700"/>
              </a:lnSpc>
              <a:buSzPct val="127272"/>
              <a:buChar char="•"/>
              <a:tabLst>
                <a:tab pos="184785" algn="l"/>
              </a:tabLst>
            </a:pPr>
            <a:r>
              <a:rPr dirty="0" sz="1100">
                <a:latin typeface="Arial"/>
                <a:cs typeface="Arial"/>
              </a:rPr>
              <a:t>“probable</a:t>
            </a:r>
            <a:r>
              <a:rPr dirty="0" sz="1100" spc="20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reserves”</a:t>
            </a:r>
            <a:r>
              <a:rPr dirty="0" sz="1100" spc="229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2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those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unproved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20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that</a:t>
            </a:r>
            <a:r>
              <a:rPr dirty="0" sz="1100" spc="2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2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less</a:t>
            </a:r>
            <a:r>
              <a:rPr dirty="0" sz="1100" spc="1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certain</a:t>
            </a:r>
            <a:r>
              <a:rPr dirty="0" sz="1100" spc="2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250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be </a:t>
            </a:r>
            <a:r>
              <a:rPr dirty="0" sz="1100" spc="-25">
                <a:latin typeface="Arial"/>
                <a:cs typeface="Arial"/>
              </a:rPr>
              <a:t>	</a:t>
            </a:r>
            <a:r>
              <a:rPr dirty="0" sz="1100">
                <a:latin typeface="Arial"/>
                <a:cs typeface="Arial"/>
              </a:rPr>
              <a:t>recovered</a:t>
            </a:r>
            <a:r>
              <a:rPr dirty="0" sz="1100" spc="4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than</a:t>
            </a:r>
            <a:r>
              <a:rPr dirty="0" sz="1100" spc="4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proved</a:t>
            </a:r>
            <a:r>
              <a:rPr dirty="0" sz="1100" spc="3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reserves.</a:t>
            </a:r>
            <a:r>
              <a:rPr dirty="0" sz="1100" spc="3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It</a:t>
            </a:r>
            <a:r>
              <a:rPr dirty="0" sz="1100" spc="3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is</a:t>
            </a:r>
            <a:r>
              <a:rPr dirty="0" sz="1100" spc="4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equally</a:t>
            </a:r>
            <a:r>
              <a:rPr dirty="0" sz="1100" spc="409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likely</a:t>
            </a:r>
            <a:r>
              <a:rPr dirty="0" sz="1100" spc="3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that</a:t>
            </a:r>
            <a:r>
              <a:rPr dirty="0" sz="1100" spc="4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actual</a:t>
            </a:r>
            <a:r>
              <a:rPr dirty="0" sz="1100" spc="40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remaining </a:t>
            </a:r>
            <a:r>
              <a:rPr dirty="0" sz="1100" spc="-10">
                <a:latin typeface="Arial"/>
                <a:cs typeface="Arial"/>
              </a:rPr>
              <a:t>	</a:t>
            </a:r>
            <a:r>
              <a:rPr dirty="0" sz="1100">
                <a:latin typeface="Arial"/>
                <a:cs typeface="Arial"/>
              </a:rPr>
              <a:t>quantities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recovered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will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greater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less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than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sum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estimated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proved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plus</a:t>
            </a:r>
            <a:endParaRPr sz="1100">
              <a:latin typeface="Arial"/>
              <a:cs typeface="Arial"/>
            </a:endParaRPr>
          </a:p>
          <a:p>
            <a:pPr algn="just" marL="184785">
              <a:lnSpc>
                <a:spcPct val="100000"/>
              </a:lnSpc>
              <a:spcBef>
                <a:spcPts val="259"/>
              </a:spcBef>
            </a:pPr>
            <a:r>
              <a:rPr dirty="0" sz="1100">
                <a:latin typeface="Arial"/>
                <a:cs typeface="Arial"/>
              </a:rPr>
              <a:t>probable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reserves.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Probable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reserves </a:t>
            </a:r>
            <a:r>
              <a:rPr dirty="0" sz="1100">
                <a:latin typeface="Arial"/>
                <a:cs typeface="Arial"/>
              </a:rPr>
              <a:t>may be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developed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undeveloped.</a:t>
            </a:r>
            <a:endParaRPr sz="1100">
              <a:latin typeface="Arial"/>
              <a:cs typeface="Arial"/>
            </a:endParaRPr>
          </a:p>
          <a:p>
            <a:pPr marL="182880" indent="-170180">
              <a:lnSpc>
                <a:spcPct val="100000"/>
              </a:lnSpc>
              <a:spcBef>
                <a:spcPts val="180"/>
              </a:spcBef>
              <a:buSzPct val="127272"/>
              <a:buChar char="•"/>
              <a:tabLst>
                <a:tab pos="182880" algn="l"/>
              </a:tabLst>
            </a:pPr>
            <a:r>
              <a:rPr dirty="0" sz="1100">
                <a:latin typeface="Arial"/>
                <a:cs typeface="Arial"/>
              </a:rPr>
              <a:t>“proved</a:t>
            </a:r>
            <a:r>
              <a:rPr dirty="0" sz="1100" spc="2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developed</a:t>
            </a:r>
            <a:r>
              <a:rPr dirty="0" sz="1100" spc="3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reserves”</a:t>
            </a:r>
            <a:r>
              <a:rPr dirty="0" sz="1100" spc="3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3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“PDP”</a:t>
            </a:r>
            <a:r>
              <a:rPr dirty="0" sz="1100" spc="3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3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those</a:t>
            </a:r>
            <a:r>
              <a:rPr dirty="0" sz="1100" spc="2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proved</a:t>
            </a:r>
            <a:r>
              <a:rPr dirty="0" sz="1100" spc="3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3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that</a:t>
            </a:r>
            <a:r>
              <a:rPr dirty="0" sz="1100" spc="34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are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1700" y="7925540"/>
            <a:ext cx="5168265" cy="1586865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algn="just" marL="184785" marR="5080">
              <a:lnSpc>
                <a:spcPct val="115599"/>
              </a:lnSpc>
              <a:spcBef>
                <a:spcPts val="65"/>
              </a:spcBef>
            </a:pPr>
            <a:r>
              <a:rPr dirty="0" sz="1100">
                <a:latin typeface="Arial"/>
                <a:cs typeface="Arial"/>
              </a:rPr>
              <a:t>expected</a:t>
            </a:r>
            <a:r>
              <a:rPr dirty="0" sz="1100" spc="3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3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2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recovered</a:t>
            </a:r>
            <a:r>
              <a:rPr dirty="0" sz="1100" spc="2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from</a:t>
            </a:r>
            <a:r>
              <a:rPr dirty="0" sz="1100" spc="290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existing</a:t>
            </a:r>
            <a:r>
              <a:rPr dirty="0" sz="1100" spc="2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wells</a:t>
            </a:r>
            <a:r>
              <a:rPr dirty="0" sz="1100" spc="2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3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installed</a:t>
            </a:r>
            <a:r>
              <a:rPr dirty="0" sz="1100" spc="2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facilities</a:t>
            </a:r>
            <a:r>
              <a:rPr dirty="0" sz="1100" spc="3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or,</a:t>
            </a:r>
            <a:r>
              <a:rPr dirty="0" sz="1100" spc="295">
                <a:latin typeface="Arial"/>
                <a:cs typeface="Arial"/>
              </a:rPr>
              <a:t> </a:t>
            </a:r>
            <a:r>
              <a:rPr dirty="0" sz="1100" spc="30">
                <a:latin typeface="Arial"/>
                <a:cs typeface="Arial"/>
              </a:rPr>
              <a:t>if </a:t>
            </a:r>
            <a:r>
              <a:rPr dirty="0" sz="1100">
                <a:latin typeface="Arial"/>
                <a:cs typeface="Arial"/>
              </a:rPr>
              <a:t>facilities</a:t>
            </a:r>
            <a:r>
              <a:rPr dirty="0" sz="1100" spc="1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have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not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been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installed,</a:t>
            </a:r>
            <a:r>
              <a:rPr dirty="0" sz="1100" spc="1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that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would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involve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1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low</a:t>
            </a:r>
            <a:r>
              <a:rPr dirty="0" sz="1100" spc="155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expenditure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(e.g., </a:t>
            </a:r>
            <a:r>
              <a:rPr dirty="0" sz="1100">
                <a:latin typeface="Arial"/>
                <a:cs typeface="Arial"/>
              </a:rPr>
              <a:t>when</a:t>
            </a:r>
            <a:r>
              <a:rPr dirty="0" sz="1100" spc="3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compared</a:t>
            </a:r>
            <a:r>
              <a:rPr dirty="0" sz="1100" spc="3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4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cost</a:t>
            </a:r>
            <a:r>
              <a:rPr dirty="0" sz="1100" spc="3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4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drilling</a:t>
            </a:r>
            <a:r>
              <a:rPr dirty="0" sz="1100" spc="3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3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well)</a:t>
            </a:r>
            <a:r>
              <a:rPr dirty="0" sz="1100" spc="3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409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put</a:t>
            </a:r>
            <a:r>
              <a:rPr dirty="0" sz="1100" spc="3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3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on</a:t>
            </a:r>
            <a:r>
              <a:rPr dirty="0" sz="1100" spc="38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production. </a:t>
            </a:r>
            <a:r>
              <a:rPr dirty="0" sz="1100">
                <a:latin typeface="Arial"/>
                <a:cs typeface="Arial"/>
              </a:rPr>
              <a:t>Developed</a:t>
            </a:r>
            <a:r>
              <a:rPr dirty="0" sz="1100" spc="409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category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may be</a:t>
            </a:r>
            <a:r>
              <a:rPr dirty="0" sz="1100" spc="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subdivided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into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producing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non-</a:t>
            </a:r>
            <a:r>
              <a:rPr dirty="0" sz="1100" spc="-10">
                <a:latin typeface="Arial"/>
                <a:cs typeface="Arial"/>
              </a:rPr>
              <a:t>producing.</a:t>
            </a:r>
            <a:endParaRPr sz="1100">
              <a:latin typeface="Arial"/>
              <a:cs typeface="Arial"/>
            </a:endParaRPr>
          </a:p>
          <a:p>
            <a:pPr marL="184785" marR="9525" indent="-172720">
              <a:lnSpc>
                <a:spcPct val="108000"/>
              </a:lnSpc>
              <a:spcBef>
                <a:spcPts val="225"/>
              </a:spcBef>
              <a:buChar char="•"/>
              <a:tabLst>
                <a:tab pos="184785" algn="l"/>
                <a:tab pos="214629" algn="l"/>
              </a:tabLst>
            </a:pPr>
            <a:r>
              <a:rPr dirty="0" sz="1400">
                <a:latin typeface="Arial"/>
                <a:cs typeface="Arial"/>
              </a:rPr>
              <a:t>	</a:t>
            </a:r>
            <a:r>
              <a:rPr dirty="0" sz="1100">
                <a:latin typeface="Arial"/>
                <a:cs typeface="Arial"/>
              </a:rPr>
              <a:t>“proved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reserves”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 spc="-60">
                <a:latin typeface="Arial"/>
                <a:cs typeface="Arial"/>
              </a:rPr>
              <a:t>“1P”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those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that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can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estimated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with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high </a:t>
            </a:r>
            <a:r>
              <a:rPr dirty="0" sz="1100">
                <a:latin typeface="Arial"/>
                <a:cs typeface="Arial"/>
              </a:rPr>
              <a:t>degree</a:t>
            </a:r>
            <a:r>
              <a:rPr dirty="0" sz="1100" spc="4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105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certainty</a:t>
            </a:r>
            <a:r>
              <a:rPr dirty="0" sz="1100" spc="4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114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4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recoverable.</a:t>
            </a:r>
            <a:r>
              <a:rPr dirty="0" sz="1100" spc="4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It</a:t>
            </a:r>
            <a:r>
              <a:rPr dirty="0" sz="1100" spc="4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is</a:t>
            </a:r>
            <a:r>
              <a:rPr dirty="0" sz="1100" spc="100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likely</a:t>
            </a:r>
            <a:r>
              <a:rPr dirty="0" sz="1100" spc="459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that</a:t>
            </a:r>
            <a:r>
              <a:rPr dirty="0" sz="1100" spc="4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actual</a:t>
            </a:r>
            <a:r>
              <a:rPr dirty="0" sz="1100" spc="100">
                <a:latin typeface="Arial"/>
                <a:cs typeface="Arial"/>
              </a:rPr>
              <a:t>  </a:t>
            </a:r>
            <a:r>
              <a:rPr dirty="0" sz="1100" spc="-10">
                <a:latin typeface="Arial"/>
                <a:cs typeface="Arial"/>
              </a:rPr>
              <a:t>remaining </a:t>
            </a:r>
            <a:r>
              <a:rPr dirty="0" sz="1100">
                <a:latin typeface="Arial"/>
                <a:cs typeface="Arial"/>
              </a:rPr>
              <a:t>quantities</a:t>
            </a:r>
            <a:r>
              <a:rPr dirty="0" sz="1100" spc="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recovered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will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exceed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estimated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proved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reserves.</a:t>
            </a:r>
            <a:endParaRPr sz="1100">
              <a:latin typeface="Arial"/>
              <a:cs typeface="Arial"/>
            </a:endParaRPr>
          </a:p>
          <a:p>
            <a:pPr marL="182880" indent="-170180">
              <a:lnSpc>
                <a:spcPct val="100000"/>
              </a:lnSpc>
              <a:spcBef>
                <a:spcPts val="335"/>
              </a:spcBef>
              <a:buSzPct val="127272"/>
              <a:buChar char="•"/>
              <a:tabLst>
                <a:tab pos="182880" algn="l"/>
              </a:tabLst>
            </a:pPr>
            <a:r>
              <a:rPr dirty="0" sz="1100">
                <a:latin typeface="Arial"/>
                <a:cs typeface="Arial"/>
              </a:rPr>
              <a:t>“reserves”</a:t>
            </a:r>
            <a:r>
              <a:rPr dirty="0" sz="1100" spc="3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3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estimated</a:t>
            </a:r>
            <a:r>
              <a:rPr dirty="0" sz="1100" spc="3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remaining</a:t>
            </a:r>
            <a:r>
              <a:rPr dirty="0" sz="1100" spc="3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quantities</a:t>
            </a:r>
            <a:r>
              <a:rPr dirty="0" sz="1100" spc="3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3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oil</a:t>
            </a:r>
            <a:r>
              <a:rPr dirty="0" sz="1100" spc="3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3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natural</a:t>
            </a:r>
            <a:r>
              <a:rPr dirty="0" sz="1100" spc="3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gas</a:t>
            </a:r>
            <a:r>
              <a:rPr dirty="0" sz="1100" spc="380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and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71233" y="1746609"/>
            <a:ext cx="5172710" cy="311404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85420" marR="8255">
              <a:lnSpc>
                <a:spcPct val="114799"/>
              </a:lnSpc>
              <a:spcBef>
                <a:spcPts val="75"/>
              </a:spcBef>
            </a:pPr>
            <a:r>
              <a:rPr dirty="0" sz="1100">
                <a:latin typeface="Arial"/>
                <a:cs typeface="Arial"/>
              </a:rPr>
              <a:t>related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substances</a:t>
            </a:r>
            <a:r>
              <a:rPr dirty="0" sz="1100" spc="20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anticipated</a:t>
            </a:r>
            <a:r>
              <a:rPr dirty="0" sz="1100" spc="20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2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recoverable</a:t>
            </a:r>
            <a:r>
              <a:rPr dirty="0" sz="1100" spc="1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from</a:t>
            </a:r>
            <a:r>
              <a:rPr dirty="0" sz="1100" spc="2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known</a:t>
            </a:r>
            <a:r>
              <a:rPr dirty="0" sz="1100" spc="229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accumulations, </a:t>
            </a:r>
            <a:r>
              <a:rPr dirty="0" sz="1100">
                <a:latin typeface="Arial"/>
                <a:cs typeface="Arial"/>
              </a:rPr>
              <a:t>as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2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1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given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date,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based</a:t>
            </a:r>
            <a:r>
              <a:rPr dirty="0" sz="1100" spc="1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on: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(a)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analysis</a:t>
            </a:r>
            <a:r>
              <a:rPr dirty="0" sz="1100" spc="1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2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drilling,</a:t>
            </a:r>
            <a:r>
              <a:rPr dirty="0" sz="1100" spc="1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geological,</a:t>
            </a:r>
            <a:r>
              <a:rPr dirty="0" sz="1100" spc="20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geophysical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3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engineering</a:t>
            </a:r>
            <a:r>
              <a:rPr dirty="0" sz="1100" spc="2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data;</a:t>
            </a:r>
            <a:r>
              <a:rPr dirty="0" sz="1100" spc="3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(b)</a:t>
            </a:r>
            <a:r>
              <a:rPr dirty="0" sz="1100" spc="3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use</a:t>
            </a:r>
            <a:r>
              <a:rPr dirty="0" sz="1100" spc="2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3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established</a:t>
            </a:r>
            <a:r>
              <a:rPr dirty="0" sz="1100" spc="3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technology;</a:t>
            </a:r>
            <a:r>
              <a:rPr dirty="0" sz="1100" spc="3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3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(c)</a:t>
            </a:r>
            <a:r>
              <a:rPr dirty="0" sz="1100" spc="32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specified </a:t>
            </a:r>
            <a:r>
              <a:rPr dirty="0" sz="1100">
                <a:latin typeface="Arial"/>
                <a:cs typeface="Arial"/>
              </a:rPr>
              <a:t>economic</a:t>
            </a:r>
            <a:r>
              <a:rPr dirty="0" sz="1100" spc="4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conditions,</a:t>
            </a:r>
            <a:r>
              <a:rPr dirty="0" sz="1100" spc="4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which</a:t>
            </a:r>
            <a:r>
              <a:rPr dirty="0" sz="1100" spc="4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43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generally</a:t>
            </a:r>
            <a:r>
              <a:rPr dirty="0" sz="1100" spc="4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accepted</a:t>
            </a:r>
            <a:r>
              <a:rPr dirty="0" sz="1100" spc="4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</a:t>
            </a:r>
            <a:r>
              <a:rPr dirty="0" sz="1100" spc="4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being</a:t>
            </a:r>
            <a:r>
              <a:rPr dirty="0" sz="1100" spc="434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reasonable.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3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4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classified</a:t>
            </a:r>
            <a:r>
              <a:rPr dirty="0" sz="1100" spc="4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according</a:t>
            </a:r>
            <a:r>
              <a:rPr dirty="0" sz="1100" spc="3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43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degree</a:t>
            </a:r>
            <a:r>
              <a:rPr dirty="0" sz="1100" spc="3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4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certainty</a:t>
            </a:r>
            <a:r>
              <a:rPr dirty="0" sz="1100" spc="4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associated</a:t>
            </a:r>
            <a:r>
              <a:rPr dirty="0" sz="1100" spc="434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with </a:t>
            </a:r>
            <a:r>
              <a:rPr dirty="0" sz="1100" spc="-10">
                <a:latin typeface="Arial"/>
                <a:cs typeface="Arial"/>
              </a:rPr>
              <a:t>estimates.</a:t>
            </a:r>
            <a:endParaRPr sz="1100">
              <a:latin typeface="Arial"/>
              <a:cs typeface="Arial"/>
            </a:endParaRPr>
          </a:p>
          <a:p>
            <a:pPr marL="182880" marR="7620" indent="-170815">
              <a:lnSpc>
                <a:spcPct val="113700"/>
              </a:lnSpc>
              <a:spcBef>
                <a:spcPts val="150"/>
              </a:spcBef>
              <a:buSzPct val="127272"/>
              <a:buChar char="•"/>
              <a:tabLst>
                <a:tab pos="185420" algn="l"/>
              </a:tabLst>
            </a:pPr>
            <a:r>
              <a:rPr dirty="0" sz="1100">
                <a:latin typeface="Arial"/>
                <a:cs typeface="Arial"/>
              </a:rPr>
              <a:t>“undeveloped</a:t>
            </a:r>
            <a:r>
              <a:rPr dirty="0" sz="1100" spc="20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reserves”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2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those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2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expected</a:t>
            </a:r>
            <a:r>
              <a:rPr dirty="0" sz="1100" spc="2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2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2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recovered</a:t>
            </a:r>
            <a:r>
              <a:rPr dirty="0" sz="1100" spc="21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from </a:t>
            </a:r>
            <a:r>
              <a:rPr dirty="0" sz="1100" spc="-20">
                <a:latin typeface="Arial"/>
                <a:cs typeface="Arial"/>
              </a:rPr>
              <a:t>	</a:t>
            </a:r>
            <a:r>
              <a:rPr dirty="0" sz="1100">
                <a:latin typeface="Arial"/>
                <a:cs typeface="Arial"/>
              </a:rPr>
              <a:t>known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accumulations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where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significant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expenditure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 spc="-40">
                <a:latin typeface="Arial"/>
                <a:cs typeface="Arial"/>
              </a:rPr>
              <a:t>(e.g.,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when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compared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to </a:t>
            </a:r>
            <a:r>
              <a:rPr dirty="0" sz="1100" spc="-25">
                <a:latin typeface="Arial"/>
                <a:cs typeface="Arial"/>
              </a:rPr>
              <a:t>	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2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cost</a:t>
            </a:r>
            <a:r>
              <a:rPr dirty="0" sz="1100" spc="20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2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drilling</a:t>
            </a:r>
            <a:r>
              <a:rPr dirty="0" sz="1100" spc="1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2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well)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is</a:t>
            </a:r>
            <a:r>
              <a:rPr dirty="0" sz="1100" spc="2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required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2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render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them</a:t>
            </a:r>
            <a:r>
              <a:rPr dirty="0" sz="1100" spc="229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capable</a:t>
            </a:r>
            <a:r>
              <a:rPr dirty="0" sz="1100" spc="2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254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production. </a:t>
            </a:r>
            <a:r>
              <a:rPr dirty="0" sz="1100" spc="-10">
                <a:latin typeface="Arial"/>
                <a:cs typeface="Arial"/>
              </a:rPr>
              <a:t>	</a:t>
            </a:r>
            <a:r>
              <a:rPr dirty="0" sz="1100">
                <a:latin typeface="Arial"/>
                <a:cs typeface="Arial"/>
              </a:rPr>
              <a:t>They</a:t>
            </a:r>
            <a:r>
              <a:rPr dirty="0" sz="1100" spc="3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must</a:t>
            </a:r>
            <a:r>
              <a:rPr dirty="0" sz="1100" spc="3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fully</a:t>
            </a:r>
            <a:r>
              <a:rPr dirty="0" sz="1100" spc="4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meet</a:t>
            </a:r>
            <a:r>
              <a:rPr dirty="0" sz="1100" spc="3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3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requirements</a:t>
            </a:r>
            <a:r>
              <a:rPr dirty="0" sz="1100" spc="3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4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3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3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category</a:t>
            </a:r>
            <a:r>
              <a:rPr dirty="0" sz="1100" spc="36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(proved, </a:t>
            </a:r>
            <a:r>
              <a:rPr dirty="0" sz="1100" spc="-10">
                <a:latin typeface="Arial"/>
                <a:cs typeface="Arial"/>
              </a:rPr>
              <a:t>	</a:t>
            </a:r>
            <a:r>
              <a:rPr dirty="0" sz="1100">
                <a:latin typeface="Arial"/>
                <a:cs typeface="Arial"/>
              </a:rPr>
              <a:t>probable,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possible)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which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they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assigned.</a:t>
            </a:r>
            <a:endParaRPr sz="1100">
              <a:latin typeface="Arial"/>
              <a:cs typeface="Arial"/>
            </a:endParaRPr>
          </a:p>
          <a:p>
            <a:pPr algn="just" marL="182880" marR="5080" indent="-170815">
              <a:lnSpc>
                <a:spcPct val="113700"/>
              </a:lnSpc>
              <a:spcBef>
                <a:spcPts val="5"/>
              </a:spcBef>
              <a:buSzPct val="127272"/>
              <a:buChar char="•"/>
              <a:tabLst>
                <a:tab pos="185420" algn="l"/>
              </a:tabLst>
            </a:pPr>
            <a:r>
              <a:rPr dirty="0" sz="1100" spc="-5">
                <a:latin typeface="Arial"/>
                <a:cs typeface="Arial"/>
              </a:rPr>
              <a:t>Certain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terms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used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in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this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presentation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but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not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defined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defined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in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NI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51-</a:t>
            </a:r>
            <a:r>
              <a:rPr dirty="0" sz="1100" spc="-40">
                <a:latin typeface="Arial"/>
                <a:cs typeface="Arial"/>
              </a:rPr>
              <a:t>101,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	</a:t>
            </a:r>
            <a:r>
              <a:rPr dirty="0" sz="1100" spc="-70">
                <a:latin typeface="Arial"/>
                <a:cs typeface="Arial"/>
              </a:rPr>
              <a:t>CSA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Staff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Notice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51-</a:t>
            </a:r>
            <a:r>
              <a:rPr dirty="0" sz="1100" spc="-10">
                <a:latin typeface="Arial"/>
                <a:cs typeface="Arial"/>
              </a:rPr>
              <a:t>324 </a:t>
            </a:r>
            <a:r>
              <a:rPr dirty="0" sz="1100" spc="10">
                <a:latin typeface="Arial"/>
                <a:cs typeface="Arial"/>
              </a:rPr>
              <a:t>-</a:t>
            </a:r>
            <a:r>
              <a:rPr dirty="0" sz="1100" spc="-1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Revised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Glossary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 spc="35">
                <a:latin typeface="Arial"/>
                <a:cs typeface="Arial"/>
              </a:rPr>
              <a:t>to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NI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51-</a:t>
            </a:r>
            <a:r>
              <a:rPr dirty="0" sz="1100" spc="-135">
                <a:latin typeface="Arial"/>
                <a:cs typeface="Arial"/>
              </a:rPr>
              <a:t>101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Standards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30">
                <a:latin typeface="Arial"/>
                <a:cs typeface="Arial"/>
              </a:rPr>
              <a:t>of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-15">
                <a:latin typeface="Arial"/>
                <a:cs typeface="Arial"/>
              </a:rPr>
              <a:t>Disclosure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	</a:t>
            </a:r>
            <a:r>
              <a:rPr dirty="0" sz="1100" spc="-5">
                <a:latin typeface="Arial"/>
                <a:cs typeface="Arial"/>
              </a:rPr>
              <a:t>for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Oil</a:t>
            </a:r>
            <a:r>
              <a:rPr dirty="0" sz="1100" spc="15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and</a:t>
            </a:r>
            <a:r>
              <a:rPr dirty="0" sz="1100" spc="190">
                <a:latin typeface="Arial"/>
                <a:cs typeface="Arial"/>
              </a:rPr>
              <a:t> </a:t>
            </a:r>
            <a:r>
              <a:rPr dirty="0" sz="1100" spc="-15">
                <a:latin typeface="Arial"/>
                <a:cs typeface="Arial"/>
              </a:rPr>
              <a:t>Gas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Activities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(“CSA</a:t>
            </a:r>
            <a:r>
              <a:rPr dirty="0" sz="1100" spc="1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Staff</a:t>
            </a:r>
            <a:r>
              <a:rPr dirty="0" sz="1100" spc="165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Notice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51-</a:t>
            </a:r>
            <a:r>
              <a:rPr dirty="0" sz="1100">
                <a:latin typeface="Arial"/>
                <a:cs typeface="Arial"/>
              </a:rPr>
              <a:t>324”)</a:t>
            </a:r>
            <a:r>
              <a:rPr dirty="0" sz="1100" spc="1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and/or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the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 spc="-100">
                <a:latin typeface="Arial"/>
                <a:cs typeface="Arial"/>
              </a:rPr>
              <a:t>COGEH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and,</a:t>
            </a:r>
            <a:endParaRPr sz="1100">
              <a:latin typeface="Arial"/>
              <a:cs typeface="Arial"/>
            </a:endParaRPr>
          </a:p>
          <a:p>
            <a:pPr algn="just" marL="185420">
              <a:lnSpc>
                <a:spcPct val="100000"/>
              </a:lnSpc>
              <a:spcBef>
                <a:spcPts val="259"/>
              </a:spcBef>
            </a:pPr>
            <a:r>
              <a:rPr dirty="0" sz="1100">
                <a:latin typeface="Arial"/>
                <a:cs typeface="Arial"/>
              </a:rPr>
              <a:t>unless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context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otherwise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requires,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shall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have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same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meanings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herein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as</a:t>
            </a:r>
            <a:endParaRPr sz="1100">
              <a:latin typeface="Arial"/>
              <a:cs typeface="Arial"/>
            </a:endParaRPr>
          </a:p>
          <a:p>
            <a:pPr algn="just" marL="185420">
              <a:lnSpc>
                <a:spcPct val="100000"/>
              </a:lnSpc>
              <a:spcBef>
                <a:spcPts val="180"/>
              </a:spcBef>
            </a:pP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 spc="-30">
                <a:latin typeface="Arial"/>
                <a:cs typeface="Arial"/>
              </a:rPr>
              <a:t>NI</a:t>
            </a:r>
            <a:r>
              <a:rPr dirty="0" sz="1100" spc="-90">
                <a:latin typeface="Arial"/>
                <a:cs typeface="Arial"/>
              </a:rPr>
              <a:t> </a:t>
            </a:r>
            <a:r>
              <a:rPr dirty="0" sz="1100" spc="-75">
                <a:latin typeface="Arial"/>
                <a:cs typeface="Arial"/>
              </a:rPr>
              <a:t>51-</a:t>
            </a:r>
            <a:r>
              <a:rPr dirty="0" sz="1100" spc="-105">
                <a:latin typeface="Arial"/>
                <a:cs typeface="Arial"/>
              </a:rPr>
              <a:t>101,</a:t>
            </a:r>
            <a:r>
              <a:rPr dirty="0" sz="1100" spc="-145">
                <a:latin typeface="Arial"/>
                <a:cs typeface="Arial"/>
              </a:rPr>
              <a:t> </a:t>
            </a:r>
            <a:r>
              <a:rPr dirty="0" sz="1100" spc="-75">
                <a:latin typeface="Arial"/>
                <a:cs typeface="Arial"/>
              </a:rPr>
              <a:t>CSA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Staff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Notice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51-</a:t>
            </a:r>
            <a:r>
              <a:rPr dirty="0" sz="1100" spc="-40">
                <a:latin typeface="Arial"/>
                <a:cs typeface="Arial"/>
              </a:rPr>
              <a:t>324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110">
                <a:latin typeface="Arial"/>
                <a:cs typeface="Arial"/>
              </a:rPr>
              <a:t>COGEH,</a:t>
            </a:r>
            <a:r>
              <a:rPr dirty="0" sz="1100" spc="-1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case </a:t>
            </a:r>
            <a:r>
              <a:rPr dirty="0" sz="1100">
                <a:latin typeface="Arial"/>
                <a:cs typeface="Arial"/>
              </a:rPr>
              <a:t>may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be.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71868" y="5246072"/>
            <a:ext cx="5169535" cy="289496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95"/>
              </a:spcBef>
            </a:pPr>
            <a:r>
              <a:rPr dirty="0" sz="1100" spc="-35" b="1">
                <a:latin typeface="Arial"/>
                <a:cs typeface="Arial"/>
              </a:rPr>
              <a:t>Reserves</a:t>
            </a:r>
            <a:r>
              <a:rPr dirty="0" sz="1100" spc="-3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Information</a:t>
            </a:r>
            <a:endParaRPr sz="11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Arial"/>
                <a:cs typeface="Arial"/>
              </a:rPr>
              <a:t>Unless</a:t>
            </a:r>
            <a:r>
              <a:rPr dirty="0" sz="1100" spc="43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otherwise</a:t>
            </a:r>
            <a:r>
              <a:rPr dirty="0" sz="1100" spc="4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expressly</a:t>
            </a:r>
            <a:r>
              <a:rPr dirty="0" sz="1100" spc="4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stated,</a:t>
            </a:r>
            <a:r>
              <a:rPr dirty="0" sz="1100" spc="4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all</a:t>
            </a:r>
            <a:r>
              <a:rPr dirty="0" sz="1100" spc="4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4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values,</a:t>
            </a:r>
            <a:r>
              <a:rPr dirty="0" sz="1100" spc="4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future</a:t>
            </a:r>
            <a:r>
              <a:rPr dirty="0" sz="1100" spc="4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net</a:t>
            </a:r>
            <a:r>
              <a:rPr dirty="0" sz="1100" spc="49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revenue,</a:t>
            </a:r>
            <a:endParaRPr sz="11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85"/>
              </a:spcBef>
            </a:pPr>
            <a:r>
              <a:rPr dirty="0" sz="1100">
                <a:latin typeface="Arial"/>
                <a:cs typeface="Arial"/>
              </a:rPr>
              <a:t>ancillary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information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any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measure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1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oil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gas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activities</a:t>
            </a:r>
            <a:r>
              <a:rPr dirty="0" sz="1100" spc="1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contained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this</a:t>
            </a:r>
            <a:endParaRPr sz="11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80"/>
              </a:spcBef>
            </a:pPr>
            <a:r>
              <a:rPr dirty="0" sz="1100">
                <a:latin typeface="Arial"/>
                <a:cs typeface="Arial"/>
              </a:rPr>
              <a:t>presentation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is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at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January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 spc="-80">
                <a:latin typeface="Arial"/>
                <a:cs typeface="Arial"/>
              </a:rPr>
              <a:t>31,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2023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has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been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prepared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calculated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in</a:t>
            </a:r>
            <a:endParaRPr sz="1100">
              <a:latin typeface="Arial"/>
              <a:cs typeface="Arial"/>
            </a:endParaRPr>
          </a:p>
          <a:p>
            <a:pPr algn="just" marL="12700" marR="6350">
              <a:lnSpc>
                <a:spcPct val="114900"/>
              </a:lnSpc>
              <a:spcBef>
                <a:spcPts val="60"/>
              </a:spcBef>
            </a:pPr>
            <a:r>
              <a:rPr dirty="0" sz="1100">
                <a:latin typeface="Arial"/>
                <a:cs typeface="Arial"/>
              </a:rPr>
              <a:t>accordance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with</a:t>
            </a:r>
            <a:r>
              <a:rPr dirty="0" sz="1100" spc="2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Canadian</a:t>
            </a:r>
            <a:r>
              <a:rPr dirty="0" sz="1100" spc="1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National</a:t>
            </a:r>
            <a:r>
              <a:rPr dirty="0" sz="1100" spc="1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Instrument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 spc="-75">
                <a:latin typeface="Arial"/>
                <a:cs typeface="Arial"/>
              </a:rPr>
              <a:t>51-</a:t>
            </a:r>
            <a:r>
              <a:rPr dirty="0" sz="1100" spc="-110">
                <a:latin typeface="Arial"/>
                <a:cs typeface="Arial"/>
              </a:rPr>
              <a:t>101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–</a:t>
            </a:r>
            <a:r>
              <a:rPr dirty="0" sz="1100" spc="1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Standards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204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Disclosure </a:t>
            </a:r>
            <a:r>
              <a:rPr dirty="0" sz="1100">
                <a:latin typeface="Arial"/>
                <a:cs typeface="Arial"/>
              </a:rPr>
              <a:t>for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Oil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Gas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Activities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(“NI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 spc="-75">
                <a:latin typeface="Arial"/>
                <a:cs typeface="Arial"/>
              </a:rPr>
              <a:t>51-</a:t>
            </a:r>
            <a:r>
              <a:rPr dirty="0" sz="1100" spc="-30">
                <a:latin typeface="Arial"/>
                <a:cs typeface="Arial"/>
              </a:rPr>
              <a:t>101”)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Canadian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Oil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Gas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Evaluation </a:t>
            </a:r>
            <a:r>
              <a:rPr dirty="0" sz="1100">
                <a:latin typeface="Arial"/>
                <a:cs typeface="Arial"/>
              </a:rPr>
              <a:t>Handbook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 spc="-60">
                <a:latin typeface="Arial"/>
                <a:cs typeface="Arial"/>
              </a:rPr>
              <a:t>(“COGEH”)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derived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from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report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with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effective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date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January </a:t>
            </a:r>
            <a:r>
              <a:rPr dirty="0" sz="1100">
                <a:latin typeface="Arial"/>
                <a:cs typeface="Arial"/>
              </a:rPr>
              <a:t>31,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2023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prepared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by</a:t>
            </a:r>
            <a:r>
              <a:rPr dirty="0" sz="1100" spc="2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GLJ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Ltd.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(“GLJ”),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Trillion’s</a:t>
            </a:r>
            <a:r>
              <a:rPr dirty="0" sz="1100" spc="1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independent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qualified</a:t>
            </a:r>
            <a:r>
              <a:rPr dirty="0" sz="1100" spc="15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reserves </a:t>
            </a:r>
            <a:r>
              <a:rPr dirty="0" sz="1100">
                <a:latin typeface="Arial"/>
                <a:cs typeface="Arial"/>
              </a:rPr>
              <a:t>evaluator</a:t>
            </a:r>
            <a:r>
              <a:rPr dirty="0" sz="1100" spc="3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43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auditor</a:t>
            </a:r>
            <a:r>
              <a:rPr dirty="0" sz="1100" spc="4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(the</a:t>
            </a:r>
            <a:r>
              <a:rPr dirty="0" sz="1100" spc="4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“GLJ</a:t>
            </a:r>
            <a:r>
              <a:rPr dirty="0" sz="1100" spc="4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Report”).</a:t>
            </a:r>
            <a:r>
              <a:rPr dirty="0" sz="1100" spc="4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Any</a:t>
            </a:r>
            <a:r>
              <a:rPr dirty="0" sz="1100" spc="4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4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estimate</a:t>
            </a:r>
            <a:r>
              <a:rPr dirty="0" sz="1100" spc="4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43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related </a:t>
            </a:r>
            <a:r>
              <a:rPr dirty="0" sz="1100">
                <a:latin typeface="Arial"/>
                <a:cs typeface="Arial"/>
              </a:rPr>
              <a:t>information</a:t>
            </a:r>
            <a:r>
              <a:rPr dirty="0" sz="1100" spc="2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contained</a:t>
            </a:r>
            <a:r>
              <a:rPr dirty="0" sz="1100" spc="1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2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this</a:t>
            </a:r>
            <a:r>
              <a:rPr dirty="0" sz="1100" spc="1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presentation</a:t>
            </a:r>
            <a:r>
              <a:rPr dirty="0" sz="1100" spc="2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</a:t>
            </a:r>
            <a:r>
              <a:rPr dirty="0" sz="1100" spc="25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2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date</a:t>
            </a:r>
            <a:r>
              <a:rPr dirty="0" sz="1100" spc="2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other</a:t>
            </a:r>
            <a:r>
              <a:rPr dirty="0" sz="1100" spc="1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than</a:t>
            </a:r>
            <a:r>
              <a:rPr dirty="0" sz="1100" spc="25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January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31, </a:t>
            </a:r>
            <a:r>
              <a:rPr dirty="0" sz="1100">
                <a:latin typeface="Arial"/>
                <a:cs typeface="Arial"/>
              </a:rPr>
              <a:t>2023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has</a:t>
            </a:r>
            <a:r>
              <a:rPr dirty="0" sz="1100" spc="1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effective</a:t>
            </a:r>
            <a:r>
              <a:rPr dirty="0" sz="1100" spc="1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date</a:t>
            </a:r>
            <a:r>
              <a:rPr dirty="0" sz="1100" spc="1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2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January</a:t>
            </a:r>
            <a:r>
              <a:rPr dirty="0" sz="1100" spc="160">
                <a:latin typeface="Arial"/>
                <a:cs typeface="Arial"/>
              </a:rPr>
              <a:t> </a:t>
            </a:r>
            <a:r>
              <a:rPr dirty="0" sz="1100" spc="-30">
                <a:latin typeface="Arial"/>
                <a:cs typeface="Arial"/>
              </a:rPr>
              <a:t>31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229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applicable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year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1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is</a:t>
            </a:r>
            <a:r>
              <a:rPr dirty="0" sz="1100" spc="19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derived </a:t>
            </a:r>
            <a:r>
              <a:rPr dirty="0" sz="1100">
                <a:latin typeface="Arial"/>
                <a:cs typeface="Arial"/>
              </a:rPr>
              <a:t>from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report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prepared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by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Trillion’s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independent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qualified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evaluator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and </a:t>
            </a:r>
            <a:r>
              <a:rPr dirty="0" sz="1100">
                <a:latin typeface="Arial"/>
                <a:cs typeface="Arial"/>
              </a:rPr>
              <a:t>auditor</a:t>
            </a:r>
            <a:r>
              <a:rPr dirty="0" sz="1100" spc="2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</a:t>
            </a:r>
            <a:r>
              <a:rPr dirty="0" sz="1100" spc="2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2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such</a:t>
            </a:r>
            <a:r>
              <a:rPr dirty="0" sz="1100" spc="2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date,</a:t>
            </a:r>
            <a:r>
              <a:rPr dirty="0" sz="1100" spc="2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1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additional</a:t>
            </a:r>
            <a:r>
              <a:rPr dirty="0" sz="1100" spc="2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information</a:t>
            </a:r>
            <a:r>
              <a:rPr dirty="0" sz="1100" spc="2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regarding</a:t>
            </a:r>
            <a:r>
              <a:rPr dirty="0" sz="1100" spc="2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such</a:t>
            </a:r>
            <a:r>
              <a:rPr dirty="0" sz="1100" spc="2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estimate</a:t>
            </a:r>
            <a:r>
              <a:rPr dirty="0" sz="1100" spc="23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or </a:t>
            </a:r>
            <a:r>
              <a:rPr dirty="0" sz="1100">
                <a:latin typeface="Arial"/>
                <a:cs typeface="Arial"/>
              </a:rPr>
              <a:t>information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can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found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Trillion’s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applicable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Statement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Data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and </a:t>
            </a:r>
            <a:r>
              <a:rPr dirty="0" sz="1100">
                <a:latin typeface="Arial"/>
                <a:cs typeface="Arial"/>
              </a:rPr>
              <a:t>Other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Oil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 spc="-45">
                <a:latin typeface="Arial"/>
                <a:cs typeface="Arial"/>
              </a:rPr>
              <a:t>Gas</a:t>
            </a:r>
            <a:r>
              <a:rPr dirty="0" sz="1100" spc="-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Information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on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Form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75">
                <a:latin typeface="Arial"/>
                <a:cs typeface="Arial"/>
              </a:rPr>
              <a:t>51-</a:t>
            </a:r>
            <a:r>
              <a:rPr dirty="0" sz="1100" spc="-140">
                <a:latin typeface="Arial"/>
                <a:cs typeface="Arial"/>
              </a:rPr>
              <a:t>101F1</a:t>
            </a:r>
            <a:r>
              <a:rPr dirty="0" sz="1100" spc="-1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filed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on </a:t>
            </a:r>
            <a:r>
              <a:rPr dirty="0" sz="1100" spc="-90">
                <a:latin typeface="Arial"/>
                <a:cs typeface="Arial"/>
              </a:rPr>
              <a:t>SEDAR</a:t>
            </a:r>
            <a:r>
              <a:rPr dirty="0" sz="1100" spc="-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at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u="sng" sz="1100" spc="-10">
                <a:solidFill>
                  <a:srgbClr val="0000FF"/>
                </a:solidFill>
                <a:uFill>
                  <a:solidFill>
                    <a:srgbClr val="ECB506"/>
                  </a:solidFill>
                </a:uFill>
                <a:latin typeface="Arial"/>
                <a:cs typeface="Arial"/>
                <a:hlinkClick r:id="rId2"/>
              </a:rPr>
              <a:t>www</a:t>
            </a:r>
            <a:r>
              <a:rPr dirty="0" u="sng" sz="1100" spc="-10">
                <a:solidFill>
                  <a:srgbClr val="0000FF"/>
                </a:solidFill>
                <a:uFill>
                  <a:solidFill>
                    <a:srgbClr val="ECB506"/>
                  </a:solidFill>
                </a:uFill>
                <a:latin typeface="Arial"/>
                <a:cs typeface="Arial"/>
                <a:hlinkClick r:id="rId2"/>
              </a:rPr>
              <a:t>.</a:t>
            </a:r>
            <a:r>
              <a:rPr dirty="0" u="sng" sz="1100" spc="-10">
                <a:solidFill>
                  <a:srgbClr val="0000FF"/>
                </a:solidFill>
                <a:uFill>
                  <a:solidFill>
                    <a:srgbClr val="ECB506"/>
                  </a:solidFill>
                </a:uFill>
                <a:latin typeface="Arial"/>
                <a:cs typeface="Arial"/>
                <a:hlinkClick r:id="rId2"/>
              </a:rPr>
              <a:t>sedar</a:t>
            </a:r>
            <a:r>
              <a:rPr dirty="0" u="sng" sz="1100" spc="-10">
                <a:solidFill>
                  <a:srgbClr val="0000FF"/>
                </a:solidFill>
                <a:uFill>
                  <a:solidFill>
                    <a:srgbClr val="ECB506"/>
                  </a:solidFill>
                </a:uFill>
                <a:latin typeface="Arial"/>
                <a:cs typeface="Arial"/>
                <a:hlinkClick r:id="rId2"/>
              </a:rPr>
              <a:t>.</a:t>
            </a:r>
            <a:r>
              <a:rPr dirty="0" u="sng" sz="1100" spc="-10">
                <a:solidFill>
                  <a:srgbClr val="0000FF"/>
                </a:solidFill>
                <a:uFill>
                  <a:solidFill>
                    <a:srgbClr val="ECB506"/>
                  </a:solidFill>
                </a:uFill>
                <a:latin typeface="Arial"/>
                <a:cs typeface="Arial"/>
                <a:hlinkClick r:id="rId2"/>
              </a:rPr>
              <a:t>com</a:t>
            </a:r>
            <a:r>
              <a:rPr dirty="0" sz="1100" spc="-1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71868" y="8296909"/>
            <a:ext cx="5171440" cy="80708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just" marL="12700" marR="5080">
              <a:lnSpc>
                <a:spcPct val="115599"/>
              </a:lnSpc>
              <a:spcBef>
                <a:spcPts val="140"/>
              </a:spcBef>
            </a:pPr>
            <a:r>
              <a:rPr dirty="0" sz="1100">
                <a:latin typeface="Arial"/>
                <a:cs typeface="Arial"/>
              </a:rPr>
              <a:t>Estimates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1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provided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this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presentation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estimates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only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there </a:t>
            </a:r>
            <a:r>
              <a:rPr dirty="0" sz="1100">
                <a:latin typeface="Arial"/>
                <a:cs typeface="Arial"/>
              </a:rPr>
              <a:t>is</a:t>
            </a:r>
            <a:r>
              <a:rPr dirty="0" sz="1100" spc="1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</a:t>
            </a:r>
            <a:r>
              <a:rPr dirty="0" sz="1100" spc="1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guarantee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that</a:t>
            </a:r>
            <a:r>
              <a:rPr dirty="0" sz="1100" spc="2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estimated</a:t>
            </a:r>
            <a:r>
              <a:rPr dirty="0" sz="1100" spc="1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will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1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recovered.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Actual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may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100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greater</a:t>
            </a:r>
            <a:r>
              <a:rPr dirty="0" sz="1100" spc="459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than</a:t>
            </a:r>
            <a:r>
              <a:rPr dirty="0" sz="1100" spc="105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110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less</a:t>
            </a:r>
            <a:r>
              <a:rPr dirty="0" sz="1100" spc="4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than</a:t>
            </a:r>
            <a:r>
              <a:rPr dirty="0" sz="1100" spc="110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estimates</a:t>
            </a:r>
            <a:r>
              <a:rPr dirty="0" sz="1100" spc="114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provided</a:t>
            </a:r>
            <a:r>
              <a:rPr dirty="0" sz="1100" spc="110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110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this</a:t>
            </a:r>
            <a:r>
              <a:rPr dirty="0" sz="1100" spc="4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presentation</a:t>
            </a:r>
            <a:r>
              <a:rPr dirty="0" sz="1100" spc="459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and </a:t>
            </a:r>
            <a:r>
              <a:rPr dirty="0" sz="1100">
                <a:latin typeface="Arial"/>
                <a:cs typeface="Arial"/>
              </a:rPr>
              <a:t>differences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may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material.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41783" y="1780476"/>
            <a:ext cx="181292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b="1">
                <a:latin typeface="Arial"/>
                <a:cs typeface="Arial"/>
              </a:rPr>
              <a:t>Oil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&amp;</a:t>
            </a:r>
            <a:r>
              <a:rPr dirty="0" sz="1100" spc="-110" b="1">
                <a:latin typeface="Arial"/>
                <a:cs typeface="Arial"/>
              </a:rPr>
              <a:t> </a:t>
            </a:r>
            <a:r>
              <a:rPr dirty="0" sz="1100" spc="-45" b="1">
                <a:latin typeface="Arial"/>
                <a:cs typeface="Arial"/>
              </a:rPr>
              <a:t>Gas</a:t>
            </a:r>
            <a:r>
              <a:rPr dirty="0" sz="1100" spc="-17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Non-</a:t>
            </a:r>
            <a:r>
              <a:rPr dirty="0" sz="1100" spc="-60" b="1">
                <a:latin typeface="Arial"/>
                <a:cs typeface="Arial"/>
              </a:rPr>
              <a:t>GAAP</a:t>
            </a:r>
            <a:r>
              <a:rPr dirty="0" sz="1100" spc="-10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Terms.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41783" y="2134361"/>
            <a:ext cx="5173980" cy="504952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just" marL="12700" marR="9525">
              <a:lnSpc>
                <a:spcPct val="115599"/>
              </a:lnSpc>
              <a:spcBef>
                <a:spcPts val="140"/>
              </a:spcBef>
            </a:pPr>
            <a:r>
              <a:rPr dirty="0" sz="1100" spc="-10" b="1">
                <a:latin typeface="Arial"/>
                <a:cs typeface="Arial"/>
              </a:rPr>
              <a:t>Operating</a:t>
            </a:r>
            <a:r>
              <a:rPr dirty="0" sz="110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netback</a:t>
            </a:r>
            <a:r>
              <a:rPr dirty="0" sz="1100" spc="-10">
                <a:latin typeface="Arial"/>
                <a:cs typeface="Arial"/>
              </a:rPr>
              <a:t>: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Oil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gas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sales</a:t>
            </a:r>
            <a:r>
              <a:rPr dirty="0" sz="1100" spc="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less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operating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transportation</a:t>
            </a:r>
            <a:r>
              <a:rPr dirty="0" sz="1100" spc="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expenses. </a:t>
            </a:r>
            <a:r>
              <a:rPr dirty="0" sz="1100">
                <a:latin typeface="Arial"/>
                <a:cs typeface="Arial"/>
              </a:rPr>
              <a:t>Operating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netback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per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boe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presented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is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defined</a:t>
            </a:r>
            <a:r>
              <a:rPr dirty="0" sz="1100" spc="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oil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gas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sales</a:t>
            </a:r>
            <a:r>
              <a:rPr dirty="0" sz="1100" spc="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price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less </a:t>
            </a:r>
            <a:r>
              <a:rPr dirty="0" sz="1100">
                <a:latin typeface="Arial"/>
                <a:cs typeface="Arial"/>
              </a:rPr>
              <a:t>forecasts</a:t>
            </a:r>
            <a:r>
              <a:rPr dirty="0" sz="1100" spc="2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3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transportation</a:t>
            </a:r>
            <a:r>
              <a:rPr dirty="0" sz="1100" spc="2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2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quality</a:t>
            </a:r>
            <a:r>
              <a:rPr dirty="0" sz="1100" spc="3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discount,</a:t>
            </a:r>
            <a:r>
              <a:rPr dirty="0" sz="1100" spc="25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royalties,</a:t>
            </a:r>
            <a:r>
              <a:rPr dirty="0" sz="1100" spc="2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operating</a:t>
            </a:r>
            <a:r>
              <a:rPr dirty="0" sz="1100" spc="2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costs</a:t>
            </a:r>
            <a:r>
              <a:rPr dirty="0" sz="1100" spc="300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and </a:t>
            </a:r>
            <a:r>
              <a:rPr dirty="0" sz="1100">
                <a:latin typeface="Arial"/>
                <a:cs typeface="Arial"/>
              </a:rPr>
              <a:t>pipeline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transportation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from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Brent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oil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price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forecast.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13700"/>
              </a:lnSpc>
              <a:spcBef>
                <a:spcPts val="150"/>
              </a:spcBef>
            </a:pPr>
            <a:r>
              <a:rPr dirty="0" sz="1100" spc="-35" b="1">
                <a:latin typeface="Arial"/>
                <a:cs typeface="Arial"/>
              </a:rPr>
              <a:t>Funds</a:t>
            </a:r>
            <a:r>
              <a:rPr dirty="0" sz="1100" spc="-4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flow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from</a:t>
            </a:r>
            <a:r>
              <a:rPr dirty="0" sz="1100" spc="-3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operations</a:t>
            </a:r>
            <a:r>
              <a:rPr dirty="0" sz="1100" spc="-10">
                <a:latin typeface="Arial"/>
                <a:cs typeface="Arial"/>
              </a:rPr>
              <a:t>:</a:t>
            </a:r>
            <a:r>
              <a:rPr dirty="0" sz="1100">
                <a:latin typeface="Arial"/>
                <a:cs typeface="Arial"/>
              </a:rPr>
              <a:t> is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defined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net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income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loss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adjusted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for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DD&amp;A </a:t>
            </a:r>
            <a:r>
              <a:rPr dirty="0" sz="1100">
                <a:latin typeface="Arial"/>
                <a:cs typeface="Arial"/>
              </a:rPr>
              <a:t>expenses,</a:t>
            </a:r>
            <a:r>
              <a:rPr dirty="0" sz="1100" spc="4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asset</a:t>
            </a:r>
            <a:r>
              <a:rPr dirty="0" sz="1100" spc="4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impairment,</a:t>
            </a:r>
            <a:r>
              <a:rPr dirty="0" sz="1100" spc="4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goodwill</a:t>
            </a:r>
            <a:r>
              <a:rPr dirty="0" sz="1100" spc="105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impairment,</a:t>
            </a:r>
            <a:r>
              <a:rPr dirty="0" sz="1100" spc="4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deferred</a:t>
            </a:r>
            <a:r>
              <a:rPr dirty="0" sz="1100" spc="114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tax</a:t>
            </a:r>
            <a:r>
              <a:rPr dirty="0" sz="1100" spc="4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expense</a:t>
            </a:r>
            <a:r>
              <a:rPr dirty="0" sz="1100" spc="105">
                <a:latin typeface="Arial"/>
                <a:cs typeface="Arial"/>
              </a:rPr>
              <a:t>  </a:t>
            </a:r>
            <a:r>
              <a:rPr dirty="0" sz="1100" spc="-25">
                <a:latin typeface="Arial"/>
                <a:cs typeface="Arial"/>
              </a:rPr>
              <a:t>or </a:t>
            </a:r>
            <a:r>
              <a:rPr dirty="0" sz="1100">
                <a:latin typeface="Arial"/>
                <a:cs typeface="Arial"/>
              </a:rPr>
              <a:t>recovery,</a:t>
            </a:r>
            <a:r>
              <a:rPr dirty="0" sz="1100" spc="45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stock-</a:t>
            </a:r>
            <a:r>
              <a:rPr dirty="0" sz="1100">
                <a:latin typeface="Arial"/>
                <a:cs typeface="Arial"/>
              </a:rPr>
              <a:t>based</a:t>
            </a:r>
            <a:r>
              <a:rPr dirty="0" sz="1100" spc="4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compensation</a:t>
            </a:r>
            <a:r>
              <a:rPr dirty="0" sz="1100" spc="43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expense,</a:t>
            </a:r>
            <a:r>
              <a:rPr dirty="0" sz="1100" spc="3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amortization</a:t>
            </a:r>
            <a:r>
              <a:rPr dirty="0" sz="1100" spc="4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4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debt</a:t>
            </a:r>
            <a:r>
              <a:rPr dirty="0" sz="1100" spc="39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issuance </a:t>
            </a:r>
            <a:r>
              <a:rPr dirty="0" sz="1100">
                <a:latin typeface="Arial"/>
                <a:cs typeface="Arial"/>
              </a:rPr>
              <a:t>costs,</a:t>
            </a:r>
            <a:r>
              <a:rPr dirty="0" sz="1100" spc="3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non-cash</a:t>
            </a:r>
            <a:r>
              <a:rPr dirty="0" sz="1100" spc="3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lease</a:t>
            </a:r>
            <a:r>
              <a:rPr dirty="0" sz="1100" spc="3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expense,</a:t>
            </a:r>
            <a:r>
              <a:rPr dirty="0" sz="1100" spc="2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lease</a:t>
            </a:r>
            <a:r>
              <a:rPr dirty="0" sz="1100" spc="3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payments,</a:t>
            </a:r>
            <a:r>
              <a:rPr dirty="0" sz="1100" spc="2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unrealized</a:t>
            </a:r>
            <a:r>
              <a:rPr dirty="0" sz="1100" spc="2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foreign</a:t>
            </a:r>
            <a:r>
              <a:rPr dirty="0" sz="1100" spc="29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exchange </a:t>
            </a:r>
            <a:r>
              <a:rPr dirty="0" sz="1100">
                <a:latin typeface="Arial"/>
                <a:cs typeface="Arial"/>
              </a:rPr>
              <a:t>gains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losses,</a:t>
            </a:r>
            <a:r>
              <a:rPr dirty="0" sz="1100" spc="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financial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instruments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gains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losses,</a:t>
            </a:r>
            <a:r>
              <a:rPr dirty="0" sz="1100" spc="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other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non-cash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losses,</a:t>
            </a:r>
            <a:r>
              <a:rPr dirty="0" sz="1100" spc="3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cash </a:t>
            </a:r>
            <a:r>
              <a:rPr dirty="0" sz="1100">
                <a:latin typeface="Arial"/>
                <a:cs typeface="Arial"/>
              </a:rPr>
              <a:t>settlement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financial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instruments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other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gains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losses.</a:t>
            </a:r>
            <a:endParaRPr sz="1100">
              <a:latin typeface="Arial"/>
              <a:cs typeface="Arial"/>
            </a:endParaRPr>
          </a:p>
          <a:p>
            <a:pPr marL="12700" marR="13335">
              <a:lnSpc>
                <a:spcPct val="112400"/>
              </a:lnSpc>
              <a:spcBef>
                <a:spcPts val="95"/>
              </a:spcBef>
            </a:pPr>
            <a:r>
              <a:rPr dirty="0" sz="1100" spc="-55" b="1">
                <a:latin typeface="Arial"/>
                <a:cs typeface="Arial"/>
              </a:rPr>
              <a:t>EBITDA</a:t>
            </a:r>
            <a:r>
              <a:rPr dirty="0" sz="1100" spc="-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and</a:t>
            </a:r>
            <a:r>
              <a:rPr dirty="0" sz="1100" spc="8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Adjusted</a:t>
            </a:r>
            <a:r>
              <a:rPr dirty="0" sz="1100" spc="60" b="1">
                <a:latin typeface="Arial"/>
                <a:cs typeface="Arial"/>
              </a:rPr>
              <a:t> </a:t>
            </a:r>
            <a:r>
              <a:rPr dirty="0" sz="1100" spc="-70" b="1">
                <a:latin typeface="Arial"/>
                <a:cs typeface="Arial"/>
              </a:rPr>
              <a:t>EBITDA</a:t>
            </a:r>
            <a:r>
              <a:rPr dirty="0" sz="1100" spc="-70">
                <a:latin typeface="Arial"/>
                <a:cs typeface="Arial"/>
              </a:rPr>
              <a:t>:</a:t>
            </a:r>
            <a:r>
              <a:rPr dirty="0" sz="1100">
                <a:latin typeface="Arial"/>
                <a:cs typeface="Arial"/>
              </a:rPr>
              <a:t> Net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income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adjusted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for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DD&amp;A </a:t>
            </a:r>
            <a:r>
              <a:rPr dirty="0" sz="1100" spc="-10">
                <a:latin typeface="Arial"/>
                <a:cs typeface="Arial"/>
              </a:rPr>
              <a:t>expenses,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interest </a:t>
            </a:r>
            <a:r>
              <a:rPr dirty="0" sz="1100">
                <a:latin typeface="Arial"/>
                <a:cs typeface="Arial"/>
              </a:rPr>
              <a:t>expense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income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tax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expense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recovery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30">
                <a:latin typeface="Arial"/>
                <a:cs typeface="Arial"/>
              </a:rPr>
              <a:t>(“EBITDA”)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adjusted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 spc="-70">
                <a:latin typeface="Arial"/>
                <a:cs typeface="Arial"/>
              </a:rPr>
              <a:t>EBITDA,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as </a:t>
            </a:r>
            <a:r>
              <a:rPr dirty="0" sz="1100">
                <a:latin typeface="Arial"/>
                <a:cs typeface="Arial"/>
              </a:rPr>
              <a:t>presented,</a:t>
            </a:r>
            <a:r>
              <a:rPr dirty="0" sz="1100" spc="229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is</a:t>
            </a:r>
            <a:r>
              <a:rPr dirty="0" sz="1100" spc="25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defined</a:t>
            </a:r>
            <a:r>
              <a:rPr dirty="0" sz="1100" spc="2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</a:t>
            </a:r>
            <a:r>
              <a:rPr dirty="0" sz="1100" spc="24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EBITDA</a:t>
            </a:r>
            <a:r>
              <a:rPr dirty="0" sz="1100" spc="2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adjusted</a:t>
            </a:r>
            <a:r>
              <a:rPr dirty="0" sz="1100" spc="2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for</a:t>
            </a:r>
            <a:r>
              <a:rPr dirty="0" sz="1100" spc="2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non-cash</a:t>
            </a:r>
            <a:r>
              <a:rPr dirty="0" sz="1100" spc="20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lease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expense,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lease </a:t>
            </a:r>
            <a:r>
              <a:rPr dirty="0" sz="1100">
                <a:latin typeface="Arial"/>
                <a:cs typeface="Arial"/>
              </a:rPr>
              <a:t>payments,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unrealized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foreign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exchange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gain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loss,</a:t>
            </a:r>
            <a:r>
              <a:rPr dirty="0" sz="1100" spc="13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stock-</a:t>
            </a:r>
            <a:r>
              <a:rPr dirty="0" sz="1100">
                <a:latin typeface="Arial"/>
                <a:cs typeface="Arial"/>
              </a:rPr>
              <a:t>based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compensation </a:t>
            </a:r>
            <a:r>
              <a:rPr dirty="0" sz="1100">
                <a:latin typeface="Arial"/>
                <a:cs typeface="Arial"/>
              </a:rPr>
              <a:t>expense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recovery,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unrealized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derivative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instruments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gain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loss,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gain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on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re-</a:t>
            </a:r>
            <a:endParaRPr sz="1100">
              <a:latin typeface="Arial"/>
              <a:cs typeface="Arial"/>
            </a:endParaRPr>
          </a:p>
          <a:p>
            <a:pPr marL="12700" marR="72390">
              <a:lnSpc>
                <a:spcPct val="115100"/>
              </a:lnSpc>
              <a:spcBef>
                <a:spcPts val="55"/>
              </a:spcBef>
            </a:pPr>
            <a:r>
              <a:rPr dirty="0" sz="1100" spc="-10">
                <a:latin typeface="Arial"/>
                <a:cs typeface="Arial"/>
              </a:rPr>
              <a:t>purchase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Senior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Notes,</a:t>
            </a:r>
            <a:r>
              <a:rPr dirty="0" sz="1100">
                <a:latin typeface="Arial"/>
                <a:cs typeface="Arial"/>
              </a:rPr>
              <a:t> other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financial instruments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gain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loss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other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loss. </a:t>
            </a:r>
            <a:r>
              <a:rPr dirty="0" sz="1100" b="1">
                <a:latin typeface="Arial"/>
                <a:cs typeface="Arial"/>
              </a:rPr>
              <a:t>Free</a:t>
            </a:r>
            <a:r>
              <a:rPr dirty="0" sz="1100" spc="21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cash</a:t>
            </a:r>
            <a:r>
              <a:rPr dirty="0" sz="1100" spc="18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flow</a:t>
            </a:r>
            <a:r>
              <a:rPr dirty="0" sz="1100" spc="18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(FCF)</a:t>
            </a:r>
            <a:r>
              <a:rPr dirty="0" sz="1100" spc="-10">
                <a:latin typeface="Arial"/>
                <a:cs typeface="Arial"/>
              </a:rPr>
              <a:t>:</a:t>
            </a:r>
            <a:r>
              <a:rPr dirty="0" sz="1100" spc="1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GAAP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"net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cash</a:t>
            </a:r>
            <a:r>
              <a:rPr dirty="0" sz="1100" spc="2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provided</a:t>
            </a:r>
            <a:r>
              <a:rPr dirty="0" sz="1100" spc="2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by</a:t>
            </a:r>
            <a:r>
              <a:rPr dirty="0" sz="1100" spc="2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operating</a:t>
            </a:r>
            <a:r>
              <a:rPr dirty="0" sz="1100" spc="229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activities"</a:t>
            </a:r>
            <a:r>
              <a:rPr dirty="0" sz="1100" spc="25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less </a:t>
            </a:r>
            <a:r>
              <a:rPr dirty="0" sz="1100">
                <a:latin typeface="Arial"/>
                <a:cs typeface="Arial"/>
              </a:rPr>
              <a:t>projected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capital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spending.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Management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believes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that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free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cash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flow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is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useful </a:t>
            </a:r>
            <a:r>
              <a:rPr dirty="0" sz="1100">
                <a:latin typeface="Arial"/>
                <a:cs typeface="Arial"/>
              </a:rPr>
              <a:t>supplemental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measure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for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management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investors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order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evaluate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the </a:t>
            </a:r>
            <a:r>
              <a:rPr dirty="0" sz="1100">
                <a:latin typeface="Arial"/>
                <a:cs typeface="Arial"/>
              </a:rPr>
              <a:t>financial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sustainability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1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Company's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business.</a:t>
            </a:r>
            <a:endParaRPr sz="11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330"/>
              </a:spcBef>
            </a:pPr>
            <a:r>
              <a:rPr dirty="0" sz="1100" b="1">
                <a:latin typeface="Arial"/>
                <a:cs typeface="Arial"/>
              </a:rPr>
              <a:t>Net</a:t>
            </a:r>
            <a:r>
              <a:rPr dirty="0" sz="1100" spc="-110" b="1">
                <a:latin typeface="Arial"/>
                <a:cs typeface="Arial"/>
              </a:rPr>
              <a:t> </a:t>
            </a:r>
            <a:r>
              <a:rPr dirty="0" sz="1100" spc="-35" b="1">
                <a:latin typeface="Arial"/>
                <a:cs typeface="Arial"/>
              </a:rPr>
              <a:t>Debt</a:t>
            </a:r>
            <a:r>
              <a:rPr dirty="0" sz="1100" spc="-35">
                <a:latin typeface="Arial"/>
                <a:cs typeface="Arial"/>
              </a:rPr>
              <a:t>:</a:t>
            </a:r>
            <a:r>
              <a:rPr dirty="0" sz="1100" spc="-9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Comprised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cash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 senior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notes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(gross).</a:t>
            </a:r>
            <a:endParaRPr sz="11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35"/>
              </a:spcBef>
            </a:pPr>
            <a:r>
              <a:rPr dirty="0" sz="1100" b="1">
                <a:latin typeface="Arial"/>
                <a:cs typeface="Arial"/>
              </a:rPr>
              <a:t>Finding</a:t>
            </a:r>
            <a:r>
              <a:rPr dirty="0" sz="1100" spc="26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and</a:t>
            </a:r>
            <a:r>
              <a:rPr dirty="0" sz="1100" spc="28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development</a:t>
            </a:r>
            <a:r>
              <a:rPr dirty="0" sz="1100" spc="24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costs</a:t>
            </a:r>
            <a:r>
              <a:rPr dirty="0" sz="1100" spc="28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(F&amp;D</a:t>
            </a:r>
            <a:r>
              <a:rPr dirty="0" sz="1100" spc="23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Costs)</a:t>
            </a:r>
            <a:r>
              <a:rPr dirty="0" sz="1100">
                <a:latin typeface="Arial"/>
                <a:cs typeface="Arial"/>
              </a:rPr>
              <a:t>:</a:t>
            </a:r>
            <a:r>
              <a:rPr dirty="0" sz="1100" spc="2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F&amp;D</a:t>
            </a:r>
            <a:r>
              <a:rPr dirty="0" sz="1100" spc="2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costs</a:t>
            </a:r>
            <a:r>
              <a:rPr dirty="0" sz="1100" spc="25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2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calculated</a:t>
            </a:r>
            <a:r>
              <a:rPr dirty="0" sz="1100" spc="28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as</a:t>
            </a:r>
            <a:endParaRPr sz="11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80"/>
              </a:spcBef>
            </a:pPr>
            <a:r>
              <a:rPr dirty="0" sz="1100">
                <a:latin typeface="Arial"/>
                <a:cs typeface="Arial"/>
              </a:rPr>
              <a:t>estimated</a:t>
            </a:r>
            <a:r>
              <a:rPr dirty="0" sz="1100" spc="325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exploration</a:t>
            </a:r>
            <a:r>
              <a:rPr dirty="0" sz="1100" spc="305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325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development</a:t>
            </a:r>
            <a:r>
              <a:rPr dirty="0" sz="1100" spc="320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capital</a:t>
            </a:r>
            <a:r>
              <a:rPr dirty="0" sz="1100" spc="325">
                <a:latin typeface="Arial"/>
                <a:cs typeface="Arial"/>
              </a:rPr>
              <a:t>  </a:t>
            </a:r>
            <a:r>
              <a:rPr dirty="0" sz="1100">
                <a:latin typeface="Arial"/>
                <a:cs typeface="Arial"/>
              </a:rPr>
              <a:t>expenditures,</a:t>
            </a:r>
            <a:r>
              <a:rPr dirty="0" sz="1100" spc="320">
                <a:latin typeface="Arial"/>
                <a:cs typeface="Arial"/>
              </a:rPr>
              <a:t>  </a:t>
            </a:r>
            <a:r>
              <a:rPr dirty="0" sz="1100" spc="-10">
                <a:latin typeface="Arial"/>
                <a:cs typeface="Arial"/>
              </a:rPr>
              <a:t>excluding</a:t>
            </a:r>
            <a:endParaRPr sz="1100">
              <a:latin typeface="Arial"/>
              <a:cs typeface="Arial"/>
            </a:endParaRPr>
          </a:p>
          <a:p>
            <a:pPr algn="just" marL="12700" marR="5080">
              <a:lnSpc>
                <a:spcPct val="113700"/>
              </a:lnSpc>
              <a:spcBef>
                <a:spcPts val="75"/>
              </a:spcBef>
            </a:pPr>
            <a:r>
              <a:rPr dirty="0" sz="1100">
                <a:latin typeface="Arial"/>
                <a:cs typeface="Arial"/>
              </a:rPr>
              <a:t>acquisitions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2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dispositions,</a:t>
            </a:r>
            <a:r>
              <a:rPr dirty="0" sz="1100" spc="20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divided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by</a:t>
            </a:r>
            <a:r>
              <a:rPr dirty="0" sz="1100" spc="2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2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applicable</a:t>
            </a:r>
            <a:r>
              <a:rPr dirty="0" sz="1100" spc="2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reserves</a:t>
            </a:r>
            <a:r>
              <a:rPr dirty="0" sz="1100" spc="20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additions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both </a:t>
            </a:r>
            <a:r>
              <a:rPr dirty="0" sz="1100">
                <a:latin typeface="Arial"/>
                <a:cs typeface="Arial"/>
              </a:rPr>
              <a:t>before and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after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changes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 spc="-125">
                <a:latin typeface="Arial"/>
                <a:cs typeface="Arial"/>
              </a:rPr>
              <a:t>FDC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costs.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calculation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F&amp;D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costs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incorporates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change</a:t>
            </a:r>
            <a:r>
              <a:rPr dirty="0" sz="1100" spc="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 spc="-100">
                <a:latin typeface="Arial"/>
                <a:cs typeface="Arial"/>
              </a:rPr>
              <a:t>FDC </a:t>
            </a:r>
            <a:r>
              <a:rPr dirty="0" sz="1100">
                <a:latin typeface="Arial"/>
                <a:cs typeface="Arial"/>
              </a:rPr>
              <a:t>required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bring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reserves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into</a:t>
            </a:r>
            <a:r>
              <a:rPr dirty="0" sz="1100" spc="3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production.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41783" y="7386701"/>
            <a:ext cx="5170805" cy="195135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1100">
                <a:latin typeface="Arial"/>
                <a:cs typeface="Arial"/>
              </a:rPr>
              <a:t>These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non-GAAP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measures</a:t>
            </a:r>
            <a:r>
              <a:rPr dirty="0" sz="1100" spc="1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do</a:t>
            </a:r>
            <a:r>
              <a:rPr dirty="0" sz="1100" spc="1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not</a:t>
            </a:r>
            <a:r>
              <a:rPr dirty="0" sz="1100" spc="1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have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1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standardized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meaning</a:t>
            </a:r>
            <a:r>
              <a:rPr dirty="0" sz="1100" spc="1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under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GAAP.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100">
                <a:latin typeface="Arial"/>
                <a:cs typeface="Arial"/>
              </a:rPr>
              <a:t>Investors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cautioned that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these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100" spc="-10">
                <a:latin typeface="Arial"/>
                <a:cs typeface="Arial"/>
              </a:rPr>
              <a:t>measures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should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not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construed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</a:t>
            </a:r>
            <a:r>
              <a:rPr dirty="0" sz="1100" spc="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alternative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net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income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loss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or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other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100" spc="-10">
                <a:latin typeface="Arial"/>
                <a:cs typeface="Arial"/>
              </a:rPr>
              <a:t>measures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financial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performance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100">
                <a:latin typeface="Arial"/>
                <a:cs typeface="Arial"/>
              </a:rPr>
              <a:t>as</a:t>
            </a:r>
            <a:r>
              <a:rPr dirty="0" sz="1100" spc="2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determined</a:t>
            </a:r>
            <a:r>
              <a:rPr dirty="0" sz="1100" spc="2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2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accordance</a:t>
            </a:r>
            <a:r>
              <a:rPr dirty="0" sz="1100" spc="2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with</a:t>
            </a:r>
            <a:r>
              <a:rPr dirty="0" sz="1100" spc="3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GAAP.</a:t>
            </a:r>
            <a:r>
              <a:rPr dirty="0" sz="1100" spc="25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Gran</a:t>
            </a:r>
            <a:r>
              <a:rPr dirty="0" sz="1100" spc="2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Tierra's</a:t>
            </a:r>
            <a:r>
              <a:rPr dirty="0" sz="1100" spc="2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method</a:t>
            </a:r>
            <a:r>
              <a:rPr dirty="0" sz="1100" spc="2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30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calculating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100">
                <a:latin typeface="Arial"/>
                <a:cs typeface="Arial"/>
              </a:rPr>
              <a:t>these measures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may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differ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from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other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100">
                <a:latin typeface="Arial"/>
                <a:cs typeface="Arial"/>
              </a:rPr>
              <a:t>companies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and,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accordingly,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it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may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not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comparable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similar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measures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used</a:t>
            </a:r>
            <a:endParaRPr sz="1100">
              <a:latin typeface="Arial"/>
              <a:cs typeface="Arial"/>
            </a:endParaRPr>
          </a:p>
          <a:p>
            <a:pPr marL="12700" marR="13970">
              <a:lnSpc>
                <a:spcPct val="113799"/>
              </a:lnSpc>
              <a:spcBef>
                <a:spcPts val="75"/>
              </a:spcBef>
            </a:pPr>
            <a:r>
              <a:rPr dirty="0" sz="1100">
                <a:latin typeface="Arial"/>
                <a:cs typeface="Arial"/>
              </a:rPr>
              <a:t>by</a:t>
            </a:r>
            <a:r>
              <a:rPr dirty="0" sz="1100" spc="2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other</a:t>
            </a:r>
            <a:r>
              <a:rPr dirty="0" sz="1100" spc="1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companies.</a:t>
            </a:r>
            <a:r>
              <a:rPr dirty="0" sz="1100" spc="1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These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non-GAAP</a:t>
            </a:r>
            <a:r>
              <a:rPr dirty="0" sz="1100" spc="1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financial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measures</a:t>
            </a:r>
            <a:r>
              <a:rPr dirty="0" sz="1100" spc="1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are</a:t>
            </a:r>
            <a:r>
              <a:rPr dirty="0" sz="1100" spc="1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presented</a:t>
            </a:r>
            <a:r>
              <a:rPr dirty="0" sz="1100" spc="204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along </a:t>
            </a:r>
            <a:r>
              <a:rPr dirty="0" sz="1100">
                <a:latin typeface="Arial"/>
                <a:cs typeface="Arial"/>
              </a:rPr>
              <a:t>with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corresponding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GAAP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measure </a:t>
            </a:r>
            <a:r>
              <a:rPr dirty="0" sz="1100">
                <a:latin typeface="Arial"/>
                <a:cs typeface="Arial"/>
              </a:rPr>
              <a:t>so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not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imply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that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more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100">
                <a:latin typeface="Arial"/>
                <a:cs typeface="Arial"/>
              </a:rPr>
              <a:t>emphasis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should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be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placed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on</a:t>
            </a:r>
            <a:r>
              <a:rPr dirty="0" sz="1100" spc="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non-</a:t>
            </a:r>
            <a:r>
              <a:rPr dirty="0" sz="1100" spc="-50">
                <a:latin typeface="Arial"/>
                <a:cs typeface="Arial"/>
              </a:rPr>
              <a:t>GAAP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measure.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-25"/>
            <a:ext cx="723900" cy="1133475"/>
          </a:xfrm>
          <a:custGeom>
            <a:avLst/>
            <a:gdLst/>
            <a:ahLst/>
            <a:cxnLst/>
            <a:rect l="l" t="t" r="r" b="b"/>
            <a:pathLst>
              <a:path w="723900" h="1133475">
                <a:moveTo>
                  <a:pt x="723900" y="0"/>
                </a:moveTo>
                <a:lnTo>
                  <a:pt x="0" y="0"/>
                </a:lnTo>
                <a:lnTo>
                  <a:pt x="0" y="1133246"/>
                </a:lnTo>
                <a:lnTo>
                  <a:pt x="723900" y="1133246"/>
                </a:lnTo>
                <a:lnTo>
                  <a:pt x="72390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097250" y="457200"/>
            <a:ext cx="1600200" cy="5524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2026-01-07T03:05:18Z</dcterms:created>
  <dcterms:modified xsi:type="dcterms:W3CDTF">2026-01-07T03:05:18Z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2025-08-25T00:00:00Z</vt:filetime>
  </property>
  <property fmtid="{D5CDD505-2E9C-101B-9397-08002B2CF9AE}" pid="3" name="LastSaved">
    <vt:filetime>2026-01-07T00:00:00Z</vt:filetime>
  </property>
</Properties>
</file>